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Montserrat"/>
      <p:regular r:id="rId29"/>
      <p:bold r:id="rId30"/>
      <p:italic r:id="rId31"/>
      <p:boldItalic r:id="rId32"/>
    </p:embeddedFont>
    <p:embeddedFont>
      <p:font typeface="Montserrat Medium"/>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7" roundtripDataSignature="AMtx7miIUPMIoybgAYgKI+jOBxIiJjV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6.xml"/><Relationship Id="rId33" Type="http://schemas.openxmlformats.org/officeDocument/2006/relationships/font" Target="fonts/MontserratMedium-regular.fntdata"/><Relationship Id="rId10" Type="http://schemas.openxmlformats.org/officeDocument/2006/relationships/slide" Target="slides/slide5.xml"/><Relationship Id="rId32" Type="http://schemas.openxmlformats.org/officeDocument/2006/relationships/font" Target="fonts/Montserrat-boldItalic.fntdata"/><Relationship Id="rId13" Type="http://schemas.openxmlformats.org/officeDocument/2006/relationships/slide" Target="slides/slide8.xml"/><Relationship Id="rId35" Type="http://schemas.openxmlformats.org/officeDocument/2006/relationships/font" Target="fonts/MontserratMedium-italic.fntdata"/><Relationship Id="rId12" Type="http://schemas.openxmlformats.org/officeDocument/2006/relationships/slide" Target="slides/slide7.xml"/><Relationship Id="rId34" Type="http://schemas.openxmlformats.org/officeDocument/2006/relationships/font" Target="fonts/MontserratMedium-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MontserratMedium-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solidFill>
                  <a:schemeClr val="dk1"/>
                </a:solidFill>
              </a:rPr>
              <a:t>Silahkan duplikasi slide ini untuk slide selanjutnya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a057cd4c0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13a057cd4c0_2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39f6c2b23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39f6c2b23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9f6c2ae3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39f6c2ae3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9f6c2ae3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9f6c2ae3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ad031cd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g13ad031cd8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ad031cd8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3ad031cd89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t>karena analisis clustering ini adalah </a:t>
            </a:r>
            <a:r>
              <a:rPr lang="id"/>
              <a:t>metode yang tepat untuk mengidentifikasi kategori produk yang memiliki revenue yang hampir sama ke dalam kelompok-kelompok yang disebut cluster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3ad031cd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g13ad031cd8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ad031cd8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g13ad031cd89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a057cd4c0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13a057cd4c0_2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ac2204b1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13ac2204b1d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3a924322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g13a924322e0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solidFill>
                  <a:schemeClr val="dk1"/>
                </a:solidFill>
              </a:rPr>
              <a:t>Silahkan duplikasi slide ini untuk slide selanjutnya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ac2204b1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13ac2204b1d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a057cd4c0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g13a057cd4c0_2_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3ac2204b1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g13ac2204b1d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3a057cd4c0_2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g13a057cd4c0_2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id">
                <a:solidFill>
                  <a:schemeClr val="dk1"/>
                </a:solidFill>
              </a:rPr>
              <a:t>Silahkan duplikasi slide ini untuk slide selanjutnya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a057cd4c0_2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 name="Google Shape;85;g13a057cd4c0_2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3a057cd4c0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13a057cd4c0_2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a057cd4c0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g13a057cd4c0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8725f9a3b1fb44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8725f9a3b1fb44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725f9a3b1fb44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725f9a3b1fb44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2" name="Google Shape;1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4.png"/><Relationship Id="rId7"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2"/>
          <p:cNvSpPr txBox="1"/>
          <p:nvPr/>
        </p:nvSpPr>
        <p:spPr>
          <a:xfrm>
            <a:off x="1275300" y="2249250"/>
            <a:ext cx="3697200" cy="7800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id" sz="3200">
                <a:solidFill>
                  <a:schemeClr val="dk1"/>
                </a:solidFill>
                <a:latin typeface="Montserrat Medium"/>
                <a:ea typeface="Montserrat Medium"/>
                <a:cs typeface="Montserrat Medium"/>
                <a:sym typeface="Montserrat Medium"/>
              </a:rPr>
              <a:t>T H E  L O O K</a:t>
            </a:r>
            <a:endParaRPr sz="3200">
              <a:solidFill>
                <a:schemeClr val="dk1"/>
              </a:solidFill>
              <a:latin typeface="Montserrat Medium"/>
              <a:ea typeface="Montserrat Medium"/>
              <a:cs typeface="Montserrat Medium"/>
              <a:sym typeface="Montserrat Medium"/>
            </a:endParaRPr>
          </a:p>
        </p:txBody>
      </p:sp>
      <p:sp>
        <p:nvSpPr>
          <p:cNvPr id="55" name="Google Shape;55;p2"/>
          <p:cNvSpPr txBox="1"/>
          <p:nvPr/>
        </p:nvSpPr>
        <p:spPr>
          <a:xfrm>
            <a:off x="1275300" y="2839975"/>
            <a:ext cx="4812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d">
                <a:solidFill>
                  <a:schemeClr val="dk1"/>
                </a:solidFill>
                <a:latin typeface="Montserrat Medium"/>
                <a:ea typeface="Montserrat Medium"/>
                <a:cs typeface="Montserrat Medium"/>
                <a:sym typeface="Montserrat Medium"/>
              </a:rPr>
              <a:t>DEPARTMENTS OPTIMIZATION</a:t>
            </a:r>
            <a:endParaRPr/>
          </a:p>
        </p:txBody>
      </p:sp>
      <p:pic>
        <p:nvPicPr>
          <p:cNvPr id="56" name="Google Shape;56;p2"/>
          <p:cNvPicPr preferRelativeResize="0"/>
          <p:nvPr/>
        </p:nvPicPr>
        <p:blipFill rotWithShape="1">
          <a:blip r:embed="rId4">
            <a:alphaModFix/>
          </a:blip>
          <a:srcRect b="44456" l="0" r="0" t="0"/>
          <a:stretch/>
        </p:blipFill>
        <p:spPr>
          <a:xfrm>
            <a:off x="5733975" y="0"/>
            <a:ext cx="3461986" cy="5143500"/>
          </a:xfrm>
          <a:prstGeom prst="rect">
            <a:avLst/>
          </a:prstGeom>
          <a:noFill/>
          <a:ln>
            <a:noFill/>
          </a:ln>
        </p:spPr>
      </p:pic>
      <p:pic>
        <p:nvPicPr>
          <p:cNvPr id="57" name="Google Shape;57;p2"/>
          <p:cNvPicPr preferRelativeResize="0"/>
          <p:nvPr/>
        </p:nvPicPr>
        <p:blipFill rotWithShape="1">
          <a:blip r:embed="rId5">
            <a:alphaModFix/>
          </a:blip>
          <a:srcRect b="0" l="0" r="0" t="0"/>
          <a:stretch/>
        </p:blipFill>
        <p:spPr>
          <a:xfrm>
            <a:off x="423154" y="136363"/>
            <a:ext cx="765870" cy="7643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3a057cd4c0_2_42"/>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 name="Google Shape;130;g13a057cd4c0_2_42"/>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pic>
        <p:nvPicPr>
          <p:cNvPr id="131" name="Google Shape;131;g13a057cd4c0_2_42"/>
          <p:cNvPicPr preferRelativeResize="0"/>
          <p:nvPr/>
        </p:nvPicPr>
        <p:blipFill rotWithShape="1">
          <a:blip r:embed="rId3">
            <a:alphaModFix/>
          </a:blip>
          <a:srcRect b="0" l="0" r="0" t="0"/>
          <a:stretch/>
        </p:blipFill>
        <p:spPr>
          <a:xfrm>
            <a:off x="423154" y="136363"/>
            <a:ext cx="765870" cy="764374"/>
          </a:xfrm>
          <a:prstGeom prst="rect">
            <a:avLst/>
          </a:prstGeom>
          <a:noFill/>
          <a:ln>
            <a:noFill/>
          </a:ln>
        </p:spPr>
      </p:pic>
      <p:sp>
        <p:nvSpPr>
          <p:cNvPr id="132" name="Google Shape;132;g13a057cd4c0_2_42"/>
          <p:cNvSpPr txBox="1"/>
          <p:nvPr/>
        </p:nvSpPr>
        <p:spPr>
          <a:xfrm>
            <a:off x="1046700" y="1944450"/>
            <a:ext cx="3383400" cy="78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MARKETING</a:t>
            </a:r>
            <a:endParaRPr sz="30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DEPARTMENT</a:t>
            </a:r>
            <a:endParaRPr sz="3000">
              <a:solidFill>
                <a:schemeClr val="dk1"/>
              </a:solidFill>
              <a:latin typeface="Montserrat Medium"/>
              <a:ea typeface="Montserrat Medium"/>
              <a:cs typeface="Montserrat Medium"/>
              <a:sym typeface="Montserrat Medium"/>
            </a:endParaRPr>
          </a:p>
        </p:txBody>
      </p:sp>
      <p:sp>
        <p:nvSpPr>
          <p:cNvPr id="133" name="Google Shape;133;g13a057cd4c0_2_42"/>
          <p:cNvSpPr/>
          <p:nvPr/>
        </p:nvSpPr>
        <p:spPr>
          <a:xfrm>
            <a:off x="4430100" y="0"/>
            <a:ext cx="4713900" cy="5143500"/>
          </a:xfrm>
          <a:prstGeom prst="rect">
            <a:avLst/>
          </a:prstGeom>
          <a:solidFill>
            <a:srgbClr val="D4CDC2"/>
          </a:solidFill>
          <a:ln cap="flat" cmpd="sng" w="9525">
            <a:solidFill>
              <a:srgbClr val="D4CD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rPr lang="id" sz="1800">
                <a:solidFill>
                  <a:schemeClr val="dk1"/>
                </a:solidFill>
                <a:latin typeface="Montserrat Medium"/>
                <a:ea typeface="Montserrat Medium"/>
                <a:cs typeface="Montserrat Medium"/>
                <a:sym typeface="Montserrat Medium"/>
              </a:rPr>
              <a:t>THE GOALS:</a:t>
            </a:r>
            <a:endParaRPr sz="1800">
              <a:solidFill>
                <a:schemeClr val="dk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rPr b="1" lang="id" sz="1800">
                <a:solidFill>
                  <a:schemeClr val="dk1"/>
                </a:solidFill>
                <a:latin typeface="Montserrat"/>
                <a:ea typeface="Montserrat"/>
                <a:cs typeface="Montserrat"/>
                <a:sym typeface="Montserrat"/>
              </a:rPr>
              <a:t>Meningkatkan efektivitas online advertising  untuk memperoleh sales lead. </a:t>
            </a:r>
            <a:r>
              <a:rPr lang="id" sz="1800">
                <a:solidFill>
                  <a:schemeClr val="dk1"/>
                </a:solidFill>
                <a:latin typeface="Montserrat Medium"/>
                <a:ea typeface="Montserrat Medium"/>
                <a:cs typeface="Montserrat Medium"/>
                <a:sym typeface="Montserrat Medium"/>
              </a:rPr>
              <a:t> </a:t>
            </a:r>
            <a:endParaRPr sz="1800">
              <a:solidFill>
                <a:schemeClr val="dk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Clr>
                <a:schemeClr val="dk1"/>
              </a:buClr>
              <a:buSzPts val="1100"/>
              <a:buFont typeface="Arial"/>
              <a:buNone/>
            </a:pPr>
            <a:r>
              <a:rPr lang="id" sz="1800">
                <a:solidFill>
                  <a:schemeClr val="dk1"/>
                </a:solidFill>
                <a:latin typeface="Montserrat Medium"/>
                <a:ea typeface="Montserrat Medium"/>
                <a:cs typeface="Montserrat Medium"/>
                <a:sym typeface="Montserrat Medium"/>
              </a:rPr>
              <a:t>Berdasarkan dataset yang ada, kita dapat memperoleh sales lead dengan meningkatkan jumlah new users dan unique visitors.</a:t>
            </a:r>
            <a:endParaRPr sz="1800">
              <a:solidFill>
                <a:schemeClr val="dk1"/>
              </a:solidFill>
              <a:latin typeface="Montserrat Medium"/>
              <a:ea typeface="Montserrat Medium"/>
              <a:cs typeface="Montserrat Medium"/>
              <a:sym typeface="Montserrat Medium"/>
            </a:endParaRPr>
          </a:p>
          <a:p>
            <a:pPr indent="457200" lvl="0" marL="0" rtl="0" algn="l">
              <a:lnSpc>
                <a:spcPct val="150000"/>
              </a:lnSpc>
              <a:spcBef>
                <a:spcPts val="0"/>
              </a:spcBef>
              <a:spcAft>
                <a:spcPts val="0"/>
              </a:spcAft>
              <a:buClr>
                <a:schemeClr val="dk1"/>
              </a:buClr>
              <a:buSzPts val="1100"/>
              <a:buFont typeface="Arial"/>
              <a:buNone/>
            </a:pPr>
            <a:r>
              <a:t/>
            </a:r>
            <a:endParaRPr sz="1800">
              <a:solidFill>
                <a:schemeClr val="dk1"/>
              </a:solidFill>
              <a:latin typeface="Montserrat Medium"/>
              <a:ea typeface="Montserrat Medium"/>
              <a:cs typeface="Montserrat Medium"/>
              <a:sym typeface="Montserrat Medium"/>
            </a:endParaRPr>
          </a:p>
          <a:p>
            <a:pPr indent="457200" lvl="0" marL="0" rtl="0" algn="l">
              <a:lnSpc>
                <a:spcPct val="150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39f6c2b238_1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Modeling and Evaluation</a:t>
            </a:r>
            <a:endParaRPr/>
          </a:p>
        </p:txBody>
      </p:sp>
      <p:sp>
        <p:nvSpPr>
          <p:cNvPr id="139" name="Google Shape;139;g139f6c2b238_1_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id" sz="1800">
                <a:solidFill>
                  <a:schemeClr val="dk1"/>
                </a:solidFill>
                <a:latin typeface="Montserrat"/>
                <a:ea typeface="Montserrat"/>
                <a:cs typeface="Montserrat"/>
                <a:sym typeface="Montserrat"/>
              </a:rPr>
              <a:t>Forecast Perkembangan Jumlah User Baru</a:t>
            </a:r>
            <a:endParaRPr b="1" sz="1800">
              <a:solidFill>
                <a:schemeClr val="dk1"/>
              </a:solidFill>
              <a:latin typeface="Montserrat"/>
              <a:ea typeface="Montserrat"/>
              <a:cs typeface="Montserrat"/>
              <a:sym typeface="Montserrat"/>
            </a:endParaRPr>
          </a:p>
          <a:p>
            <a:pPr indent="0" lvl="0" marL="0" rtl="0" algn="ctr">
              <a:lnSpc>
                <a:spcPct val="150000"/>
              </a:lnSpc>
              <a:spcBef>
                <a:spcPts val="0"/>
              </a:spcBef>
              <a:spcAft>
                <a:spcPts val="0"/>
              </a:spcAft>
              <a:buNone/>
            </a:pPr>
            <a:r>
              <a:rPr lang="id" sz="1600">
                <a:solidFill>
                  <a:schemeClr val="dk1"/>
                </a:solidFill>
                <a:latin typeface="Montserrat Medium"/>
                <a:ea typeface="Montserrat Medium"/>
                <a:cs typeface="Montserrat Medium"/>
                <a:sym typeface="Montserrat Medium"/>
              </a:rPr>
              <a:t>Model yang digunakan:</a:t>
            </a:r>
            <a:endParaRPr sz="1600">
              <a:solidFill>
                <a:schemeClr val="dk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i="1" lang="id" sz="1600">
                <a:solidFill>
                  <a:schemeClr val="dk1"/>
                </a:solidFill>
                <a:latin typeface="Montserrat Medium"/>
                <a:ea typeface="Montserrat Medium"/>
                <a:cs typeface="Montserrat Medium"/>
                <a:sym typeface="Montserrat Medium"/>
              </a:rPr>
              <a:t>Holt Winter’s Exponential Smoothing (HWES)</a:t>
            </a:r>
            <a:endParaRPr i="1" sz="1600">
              <a:solidFill>
                <a:schemeClr val="dk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id" sz="1600">
                <a:solidFill>
                  <a:schemeClr val="dk1"/>
                </a:solidFill>
                <a:latin typeface="Montserrat Medium"/>
                <a:ea typeface="Montserrat Medium"/>
                <a:cs typeface="Montserrat Medium"/>
                <a:sym typeface="Montserrat Medium"/>
              </a:rPr>
              <a:t>Tingkat akurasi:</a:t>
            </a:r>
            <a:endParaRPr sz="1600">
              <a:solidFill>
                <a:schemeClr val="dk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i="1" lang="id" sz="1600">
                <a:solidFill>
                  <a:schemeClr val="dk1"/>
                </a:solidFill>
                <a:latin typeface="Montserrat Medium"/>
                <a:ea typeface="Montserrat Medium"/>
                <a:cs typeface="Montserrat Medium"/>
                <a:sym typeface="Montserrat Medium"/>
              </a:rPr>
              <a:t>Rata-rata error bernilai 0.122% pada saat testing</a:t>
            </a:r>
            <a:endParaRPr i="1" sz="16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Clr>
                <a:schemeClr val="dk1"/>
              </a:buClr>
              <a:buSzPts val="1100"/>
              <a:buFont typeface="Arial"/>
              <a:buNone/>
            </a:pPr>
            <a:r>
              <a:t/>
            </a:r>
            <a:endParaRPr sz="1800">
              <a:solidFill>
                <a:schemeClr val="dk1"/>
              </a:solidFill>
              <a:latin typeface="Montserrat Medium"/>
              <a:ea typeface="Montserrat Medium"/>
              <a:cs typeface="Montserrat Medium"/>
              <a:sym typeface="Montserrat Medium"/>
            </a:endParaRPr>
          </a:p>
        </p:txBody>
      </p:sp>
      <p:sp>
        <p:nvSpPr>
          <p:cNvPr id="140" name="Google Shape;140;g139f6c2b238_1_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b="1" lang="id" sz="1800">
                <a:solidFill>
                  <a:schemeClr val="dk1"/>
                </a:solidFill>
                <a:latin typeface="Montserrat"/>
                <a:ea typeface="Montserrat"/>
                <a:cs typeface="Montserrat"/>
                <a:sym typeface="Montserrat"/>
              </a:rPr>
              <a:t>Forecast Perkembangan Jumlah Unique Visitor</a:t>
            </a:r>
            <a:endParaRPr b="1" sz="1800">
              <a:solidFill>
                <a:schemeClr val="dk1"/>
              </a:solidFill>
              <a:latin typeface="Montserrat"/>
              <a:ea typeface="Montserrat"/>
              <a:cs typeface="Montserrat"/>
              <a:sym typeface="Montserrat"/>
            </a:endParaRPr>
          </a:p>
          <a:p>
            <a:pPr indent="0" lvl="0" marL="0" rtl="0" algn="ctr">
              <a:lnSpc>
                <a:spcPct val="150000"/>
              </a:lnSpc>
              <a:spcBef>
                <a:spcPts val="0"/>
              </a:spcBef>
              <a:spcAft>
                <a:spcPts val="0"/>
              </a:spcAft>
              <a:buClr>
                <a:schemeClr val="dk1"/>
              </a:buClr>
              <a:buSzPts val="1100"/>
              <a:buFont typeface="Arial"/>
              <a:buNone/>
            </a:pPr>
            <a:r>
              <a:rPr lang="id" sz="1600">
                <a:solidFill>
                  <a:schemeClr val="dk1"/>
                </a:solidFill>
                <a:latin typeface="Montserrat Medium"/>
                <a:ea typeface="Montserrat Medium"/>
                <a:cs typeface="Montserrat Medium"/>
                <a:sym typeface="Montserrat Medium"/>
              </a:rPr>
              <a:t>Model yang digunakan:</a:t>
            </a:r>
            <a:endParaRPr sz="1600">
              <a:solidFill>
                <a:schemeClr val="dk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Clr>
                <a:schemeClr val="dk1"/>
              </a:buClr>
              <a:buSzPts val="1100"/>
              <a:buFont typeface="Arial"/>
              <a:buNone/>
            </a:pPr>
            <a:r>
              <a:rPr i="1" lang="id" sz="1600">
                <a:solidFill>
                  <a:schemeClr val="dk1"/>
                </a:solidFill>
                <a:latin typeface="Montserrat Medium"/>
                <a:ea typeface="Montserrat Medium"/>
                <a:cs typeface="Montserrat Medium"/>
                <a:sym typeface="Montserrat Medium"/>
              </a:rPr>
              <a:t>Seasonal Autoregressive Integrated Moving-Average (SARIMA)</a:t>
            </a:r>
            <a:endParaRPr i="1" sz="1600">
              <a:solidFill>
                <a:schemeClr val="dk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Clr>
                <a:schemeClr val="dk1"/>
              </a:buClr>
              <a:buSzPts val="1100"/>
              <a:buFont typeface="Arial"/>
              <a:buNone/>
            </a:pPr>
            <a:r>
              <a:rPr lang="id" sz="1600">
                <a:solidFill>
                  <a:schemeClr val="dk1"/>
                </a:solidFill>
                <a:latin typeface="Montserrat Medium"/>
                <a:ea typeface="Montserrat Medium"/>
                <a:cs typeface="Montserrat Medium"/>
                <a:sym typeface="Montserrat Medium"/>
              </a:rPr>
              <a:t>Tingkat akurasi:</a:t>
            </a:r>
            <a:endParaRPr sz="1600">
              <a:solidFill>
                <a:schemeClr val="dk1"/>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Clr>
                <a:schemeClr val="dk1"/>
              </a:buClr>
              <a:buSzPts val="1100"/>
              <a:buFont typeface="Arial"/>
              <a:buNone/>
            </a:pPr>
            <a:r>
              <a:rPr i="1" lang="id" sz="1600">
                <a:solidFill>
                  <a:schemeClr val="dk1"/>
                </a:solidFill>
                <a:latin typeface="Montserrat Medium"/>
                <a:ea typeface="Montserrat Medium"/>
                <a:cs typeface="Montserrat Medium"/>
                <a:sym typeface="Montserrat Medium"/>
              </a:rPr>
              <a:t>Rata-rata error bernilai 0.142% pada saat testing</a:t>
            </a:r>
            <a:endParaRPr/>
          </a:p>
        </p:txBody>
      </p:sp>
      <p:cxnSp>
        <p:nvCxnSpPr>
          <p:cNvPr id="141" name="Google Shape;141;g139f6c2b238_1_0"/>
          <p:cNvCxnSpPr>
            <a:stCxn id="138" idx="2"/>
          </p:cNvCxnSpPr>
          <p:nvPr/>
        </p:nvCxnSpPr>
        <p:spPr>
          <a:xfrm>
            <a:off x="4572000" y="1017725"/>
            <a:ext cx="0" cy="3749700"/>
          </a:xfrm>
          <a:prstGeom prst="straightConnector1">
            <a:avLst/>
          </a:prstGeom>
          <a:noFill/>
          <a:ln cap="flat" cmpd="sng" w="19050">
            <a:solidFill>
              <a:srgbClr val="D4CDC2"/>
            </a:solidFill>
            <a:prstDash val="solid"/>
            <a:round/>
            <a:headEnd len="med" w="med" type="none"/>
            <a:tailEnd len="med" w="med" type="none"/>
          </a:ln>
        </p:spPr>
      </p:cxnSp>
      <p:pic>
        <p:nvPicPr>
          <p:cNvPr id="142" name="Google Shape;142;g139f6c2b238_1_0"/>
          <p:cNvPicPr preferRelativeResize="0"/>
          <p:nvPr/>
        </p:nvPicPr>
        <p:blipFill rotWithShape="1">
          <a:blip r:embed="rId3">
            <a:alphaModFix/>
          </a:blip>
          <a:srcRect b="0" l="0" r="0" t="0"/>
          <a:stretch/>
        </p:blipFill>
        <p:spPr>
          <a:xfrm>
            <a:off x="8066429" y="149788"/>
            <a:ext cx="765870" cy="7643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39f6c2ae3f_0_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d"/>
              <a:t>O</a:t>
            </a:r>
            <a:r>
              <a:rPr lang="id"/>
              <a:t>ur growth so far and forecasting result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48" name="Google Shape;148;g139f6c2ae3f_0_1"/>
          <p:cNvPicPr preferRelativeResize="0"/>
          <p:nvPr/>
        </p:nvPicPr>
        <p:blipFill>
          <a:blip r:embed="rId3">
            <a:alphaModFix/>
          </a:blip>
          <a:stretch>
            <a:fillRect/>
          </a:stretch>
        </p:blipFill>
        <p:spPr>
          <a:xfrm>
            <a:off x="2183888" y="1017725"/>
            <a:ext cx="4776220" cy="3820976"/>
          </a:xfrm>
          <a:prstGeom prst="rect">
            <a:avLst/>
          </a:prstGeom>
          <a:noFill/>
          <a:ln>
            <a:noFill/>
          </a:ln>
        </p:spPr>
      </p:pic>
      <p:pic>
        <p:nvPicPr>
          <p:cNvPr id="149" name="Google Shape;149;g139f6c2ae3f_0_1"/>
          <p:cNvPicPr preferRelativeResize="0"/>
          <p:nvPr/>
        </p:nvPicPr>
        <p:blipFill rotWithShape="1">
          <a:blip r:embed="rId4">
            <a:alphaModFix/>
          </a:blip>
          <a:srcRect b="0" l="0" r="0" t="0"/>
          <a:stretch/>
        </p:blipFill>
        <p:spPr>
          <a:xfrm>
            <a:off x="8066429" y="253363"/>
            <a:ext cx="765870" cy="7643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39f6c2ae3f_0_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id"/>
              <a:t>How could we make it better?</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pic>
        <p:nvPicPr>
          <p:cNvPr id="155" name="Google Shape;155;g139f6c2ae3f_0_11"/>
          <p:cNvPicPr preferRelativeResize="0"/>
          <p:nvPr/>
        </p:nvPicPr>
        <p:blipFill>
          <a:blip r:embed="rId3">
            <a:alphaModFix/>
          </a:blip>
          <a:stretch>
            <a:fillRect/>
          </a:stretch>
        </p:blipFill>
        <p:spPr>
          <a:xfrm>
            <a:off x="2183888" y="1017725"/>
            <a:ext cx="4776220" cy="3820976"/>
          </a:xfrm>
          <a:prstGeom prst="rect">
            <a:avLst/>
          </a:prstGeom>
          <a:noFill/>
          <a:ln>
            <a:noFill/>
          </a:ln>
        </p:spPr>
      </p:pic>
      <p:pic>
        <p:nvPicPr>
          <p:cNvPr id="156" name="Google Shape;156;g139f6c2ae3f_0_11"/>
          <p:cNvPicPr preferRelativeResize="0"/>
          <p:nvPr/>
        </p:nvPicPr>
        <p:blipFill rotWithShape="1">
          <a:blip r:embed="rId4">
            <a:alphaModFix/>
          </a:blip>
          <a:srcRect b="0" l="0" r="0" t="0"/>
          <a:stretch/>
        </p:blipFill>
        <p:spPr>
          <a:xfrm>
            <a:off x="8066429" y="253363"/>
            <a:ext cx="765870" cy="7643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13ad031cd89_0_0"/>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2" name="Google Shape;162;g13ad031cd89_0_0"/>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sp>
        <p:nvSpPr>
          <p:cNvPr id="163" name="Google Shape;163;g13ad031cd89_0_0"/>
          <p:cNvSpPr/>
          <p:nvPr/>
        </p:nvSpPr>
        <p:spPr>
          <a:xfrm>
            <a:off x="4430100" y="0"/>
            <a:ext cx="4713900" cy="5075400"/>
          </a:xfrm>
          <a:prstGeom prst="rect">
            <a:avLst/>
          </a:prstGeom>
          <a:solidFill>
            <a:srgbClr val="D4CDC2"/>
          </a:solidFill>
          <a:ln cap="flat" cmpd="sng" w="9525">
            <a:solidFill>
              <a:srgbClr val="D4CD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id" sz="1800">
                <a:solidFill>
                  <a:schemeClr val="dk1"/>
                </a:solidFill>
                <a:latin typeface="Montserrat Medium"/>
                <a:ea typeface="Montserrat Medium"/>
                <a:cs typeface="Montserrat Medium"/>
                <a:sym typeface="Montserrat Medium"/>
              </a:rPr>
              <a:t>THE GOALS</a:t>
            </a:r>
            <a:endParaRPr b="1" sz="18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id" sz="1800">
                <a:solidFill>
                  <a:schemeClr val="dk1"/>
                </a:solidFill>
                <a:latin typeface="Montserrat"/>
                <a:ea typeface="Montserrat"/>
                <a:cs typeface="Montserrat"/>
                <a:sym typeface="Montserrat"/>
              </a:rPr>
              <a:t>Menganalisis high performance product </a:t>
            </a:r>
            <a:endParaRPr b="1" sz="18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t/>
            </a:r>
            <a:endParaRPr b="1" sz="18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id" sz="1600">
                <a:solidFill>
                  <a:schemeClr val="dk1"/>
                </a:solidFill>
                <a:latin typeface="Montserrat Medium"/>
                <a:ea typeface="Montserrat Medium"/>
                <a:cs typeface="Montserrat Medium"/>
                <a:sym typeface="Montserrat Medium"/>
              </a:rPr>
              <a:t>High Performance Product  adalah produk yang menghasilkan keuntungan atau profit terbesar bagi perusahaan.</a:t>
            </a:r>
            <a:endParaRPr sz="1600">
              <a:solidFill>
                <a:schemeClr val="dk1"/>
              </a:solidFill>
              <a:latin typeface="Montserrat Medium"/>
              <a:ea typeface="Montserrat Medium"/>
              <a:cs typeface="Montserrat Medium"/>
              <a:sym typeface="Montserrat Medium"/>
            </a:endParaRPr>
          </a:p>
        </p:txBody>
      </p:sp>
      <p:pic>
        <p:nvPicPr>
          <p:cNvPr id="164" name="Google Shape;164;g13ad031cd89_0_0"/>
          <p:cNvPicPr preferRelativeResize="0"/>
          <p:nvPr/>
        </p:nvPicPr>
        <p:blipFill rotWithShape="1">
          <a:blip r:embed="rId3">
            <a:alphaModFix/>
          </a:blip>
          <a:srcRect b="0" l="0" r="0" t="0"/>
          <a:stretch/>
        </p:blipFill>
        <p:spPr>
          <a:xfrm>
            <a:off x="423154" y="136363"/>
            <a:ext cx="765870" cy="764374"/>
          </a:xfrm>
          <a:prstGeom prst="rect">
            <a:avLst/>
          </a:prstGeom>
          <a:noFill/>
          <a:ln>
            <a:noFill/>
          </a:ln>
        </p:spPr>
      </p:pic>
      <p:sp>
        <p:nvSpPr>
          <p:cNvPr id="165" name="Google Shape;165;g13ad031cd89_0_0"/>
          <p:cNvSpPr txBox="1"/>
          <p:nvPr/>
        </p:nvSpPr>
        <p:spPr>
          <a:xfrm>
            <a:off x="1046700" y="1944450"/>
            <a:ext cx="3383400" cy="78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PRODUCT</a:t>
            </a:r>
            <a:endParaRPr sz="30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DEPARTMENT</a:t>
            </a:r>
            <a:endParaRPr sz="30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3ad031cd89_0_10"/>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g13ad031cd89_0_10"/>
          <p:cNvPicPr preferRelativeResize="0"/>
          <p:nvPr/>
        </p:nvPicPr>
        <p:blipFill rotWithShape="1">
          <a:blip r:embed="rId3">
            <a:alphaModFix/>
          </a:blip>
          <a:srcRect b="0" l="0" r="0" t="0"/>
          <a:stretch/>
        </p:blipFill>
        <p:spPr>
          <a:xfrm>
            <a:off x="423154" y="136363"/>
            <a:ext cx="765870" cy="764374"/>
          </a:xfrm>
          <a:prstGeom prst="rect">
            <a:avLst/>
          </a:prstGeom>
          <a:noFill/>
          <a:ln>
            <a:noFill/>
          </a:ln>
        </p:spPr>
      </p:pic>
      <p:sp>
        <p:nvSpPr>
          <p:cNvPr id="172" name="Google Shape;172;g13ad031cd89_0_10"/>
          <p:cNvSpPr txBox="1"/>
          <p:nvPr/>
        </p:nvSpPr>
        <p:spPr>
          <a:xfrm>
            <a:off x="423150" y="1556200"/>
            <a:ext cx="38841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d">
                <a:solidFill>
                  <a:schemeClr val="dk1"/>
                </a:solidFill>
                <a:latin typeface="Montserrat Medium"/>
                <a:ea typeface="Montserrat Medium"/>
                <a:cs typeface="Montserrat Medium"/>
                <a:sym typeface="Montserrat Medium"/>
              </a:rPr>
              <a:t>High P</a:t>
            </a:r>
            <a:r>
              <a:rPr lang="id">
                <a:solidFill>
                  <a:schemeClr val="dk1"/>
                </a:solidFill>
                <a:latin typeface="Montserrat Medium"/>
                <a:ea typeface="Montserrat Medium"/>
                <a:cs typeface="Montserrat Medium"/>
                <a:sym typeface="Montserrat Medium"/>
              </a:rPr>
              <a:t>erformance</a:t>
            </a:r>
            <a:r>
              <a:rPr lang="id">
                <a:solidFill>
                  <a:schemeClr val="dk1"/>
                </a:solidFill>
                <a:latin typeface="Montserrat Medium"/>
                <a:ea typeface="Montserrat Medium"/>
                <a:cs typeface="Montserrat Medium"/>
                <a:sym typeface="Montserrat Medium"/>
              </a:rPr>
              <a:t> Product dapat dilihat dengan membandingkan antara Product Retail Price dan Cost sehingga didapat revenue dari product tersebut. analisis yang digunakan yaitu </a:t>
            </a:r>
            <a:r>
              <a:rPr b="1" lang="id">
                <a:solidFill>
                  <a:schemeClr val="dk1"/>
                </a:solidFill>
                <a:latin typeface="Montserrat"/>
                <a:ea typeface="Montserrat"/>
                <a:cs typeface="Montserrat"/>
                <a:sym typeface="Montserrat"/>
              </a:rPr>
              <a:t>analisis Clustering</a:t>
            </a:r>
            <a:endParaRPr b="1"/>
          </a:p>
        </p:txBody>
      </p:sp>
      <p:sp>
        <p:nvSpPr>
          <p:cNvPr id="173" name="Google Shape;173;g13ad031cd89_0_10"/>
          <p:cNvSpPr/>
          <p:nvPr/>
        </p:nvSpPr>
        <p:spPr>
          <a:xfrm>
            <a:off x="4484825" y="-7400"/>
            <a:ext cx="46593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13ad031cd89_0_10"/>
          <p:cNvSpPr txBox="1"/>
          <p:nvPr/>
        </p:nvSpPr>
        <p:spPr>
          <a:xfrm>
            <a:off x="5363075" y="2241100"/>
            <a:ext cx="2902800" cy="646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id" sz="3000">
                <a:solidFill>
                  <a:schemeClr val="dk1"/>
                </a:solidFill>
                <a:latin typeface="Montserrat"/>
                <a:ea typeface="Montserrat"/>
                <a:cs typeface="Montserrat"/>
                <a:sym typeface="Montserrat"/>
              </a:rPr>
              <a:t>WHY?</a:t>
            </a:r>
            <a:endParaRPr b="1" sz="30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3ad031cd89_0_30"/>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g13ad031cd89_0_30"/>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sp>
        <p:nvSpPr>
          <p:cNvPr id="181" name="Google Shape;181;g13ad031cd89_0_30"/>
          <p:cNvSpPr txBox="1"/>
          <p:nvPr/>
        </p:nvSpPr>
        <p:spPr>
          <a:xfrm>
            <a:off x="3271350" y="317875"/>
            <a:ext cx="3383400" cy="78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id" sz="3000">
                <a:solidFill>
                  <a:schemeClr val="dk1"/>
                </a:solidFill>
                <a:latin typeface="Montserrat"/>
                <a:ea typeface="Montserrat"/>
                <a:cs typeface="Montserrat"/>
                <a:sym typeface="Montserrat"/>
              </a:rPr>
              <a:t>CLUSTERING</a:t>
            </a:r>
            <a:endParaRPr b="1" sz="3000">
              <a:solidFill>
                <a:schemeClr val="dk1"/>
              </a:solidFill>
              <a:latin typeface="Montserrat"/>
              <a:ea typeface="Montserrat"/>
              <a:cs typeface="Montserrat"/>
              <a:sym typeface="Montserrat"/>
            </a:endParaRPr>
          </a:p>
        </p:txBody>
      </p:sp>
      <p:pic>
        <p:nvPicPr>
          <p:cNvPr id="182" name="Google Shape;182;g13ad031cd89_0_30"/>
          <p:cNvPicPr preferRelativeResize="0"/>
          <p:nvPr/>
        </p:nvPicPr>
        <p:blipFill>
          <a:blip r:embed="rId4">
            <a:alphaModFix/>
          </a:blip>
          <a:stretch>
            <a:fillRect/>
          </a:stretch>
        </p:blipFill>
        <p:spPr>
          <a:xfrm>
            <a:off x="423138" y="956225"/>
            <a:ext cx="4395775" cy="3958099"/>
          </a:xfrm>
          <a:prstGeom prst="rect">
            <a:avLst/>
          </a:prstGeom>
          <a:noFill/>
          <a:ln>
            <a:noFill/>
          </a:ln>
        </p:spPr>
      </p:pic>
      <p:sp>
        <p:nvSpPr>
          <p:cNvPr id="183" name="Google Shape;183;g13ad031cd89_0_30"/>
          <p:cNvSpPr txBox="1"/>
          <p:nvPr/>
        </p:nvSpPr>
        <p:spPr>
          <a:xfrm>
            <a:off x="4818925" y="1180450"/>
            <a:ext cx="3263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d" sz="900">
                <a:latin typeface="Montserrat"/>
                <a:ea typeface="Montserrat"/>
                <a:cs typeface="Montserrat"/>
                <a:sym typeface="Montserrat"/>
              </a:rPr>
              <a:t>Cluster 1</a:t>
            </a:r>
            <a:r>
              <a:rPr lang="id" sz="900">
                <a:latin typeface="Montserrat"/>
                <a:ea typeface="Montserrat"/>
                <a:cs typeface="Montserrat"/>
                <a:sym typeface="Montserrat"/>
              </a:rPr>
              <a:t> : kategori produk dengan revenue </a:t>
            </a:r>
            <a:r>
              <a:rPr b="1" lang="id" sz="900">
                <a:latin typeface="Montserrat"/>
                <a:ea typeface="Montserrat"/>
                <a:cs typeface="Montserrat"/>
                <a:sym typeface="Montserrat"/>
              </a:rPr>
              <a:t>rendah</a:t>
            </a:r>
            <a:endParaRPr b="1" sz="900">
              <a:latin typeface="Montserrat"/>
              <a:ea typeface="Montserrat"/>
              <a:cs typeface="Montserrat"/>
              <a:sym typeface="Montserrat"/>
            </a:endParaRPr>
          </a:p>
          <a:p>
            <a:pPr indent="0" lvl="0" marL="0" rtl="0" algn="l">
              <a:spcBef>
                <a:spcPts val="0"/>
              </a:spcBef>
              <a:spcAft>
                <a:spcPts val="0"/>
              </a:spcAft>
              <a:buNone/>
            </a:pPr>
            <a:r>
              <a:rPr b="1" lang="id" sz="900">
                <a:latin typeface="Montserrat"/>
                <a:ea typeface="Montserrat"/>
                <a:cs typeface="Montserrat"/>
                <a:sym typeface="Montserrat"/>
              </a:rPr>
              <a:t>Cluster 2</a:t>
            </a:r>
            <a:r>
              <a:rPr lang="id" sz="900">
                <a:latin typeface="Montserrat"/>
                <a:ea typeface="Montserrat"/>
                <a:cs typeface="Montserrat"/>
                <a:sym typeface="Montserrat"/>
              </a:rPr>
              <a:t> : kategori produk dengan revenue </a:t>
            </a:r>
            <a:r>
              <a:rPr b="1" lang="id" sz="900">
                <a:latin typeface="Montserrat"/>
                <a:ea typeface="Montserrat"/>
                <a:cs typeface="Montserrat"/>
                <a:sym typeface="Montserrat"/>
              </a:rPr>
              <a:t>tinggi</a:t>
            </a:r>
            <a:endParaRPr b="1" sz="900">
              <a:latin typeface="Montserrat"/>
              <a:ea typeface="Montserrat"/>
              <a:cs typeface="Montserrat"/>
              <a:sym typeface="Montserrat"/>
            </a:endParaRPr>
          </a:p>
          <a:p>
            <a:pPr indent="0" lvl="0" marL="0" rtl="0" algn="l">
              <a:spcBef>
                <a:spcPts val="0"/>
              </a:spcBef>
              <a:spcAft>
                <a:spcPts val="0"/>
              </a:spcAft>
              <a:buNone/>
            </a:pPr>
            <a:r>
              <a:rPr b="1" lang="id" sz="900">
                <a:latin typeface="Montserrat"/>
                <a:ea typeface="Montserrat"/>
                <a:cs typeface="Montserrat"/>
                <a:sym typeface="Montserrat"/>
              </a:rPr>
              <a:t>Cluster 3</a:t>
            </a:r>
            <a:r>
              <a:rPr lang="id" sz="900">
                <a:latin typeface="Montserrat"/>
                <a:ea typeface="Montserrat"/>
                <a:cs typeface="Montserrat"/>
                <a:sym typeface="Montserrat"/>
              </a:rPr>
              <a:t> : kategori produk dengan revenue </a:t>
            </a:r>
            <a:r>
              <a:rPr b="1" lang="id" sz="900">
                <a:latin typeface="Montserrat"/>
                <a:ea typeface="Montserrat"/>
                <a:cs typeface="Montserrat"/>
                <a:sym typeface="Montserrat"/>
              </a:rPr>
              <a:t>sedang</a:t>
            </a:r>
            <a:endParaRPr b="1" sz="900">
              <a:latin typeface="Montserrat"/>
              <a:ea typeface="Montserrat"/>
              <a:cs typeface="Montserrat"/>
              <a:sym typeface="Montserrat"/>
            </a:endParaRPr>
          </a:p>
        </p:txBody>
      </p:sp>
      <p:sp>
        <p:nvSpPr>
          <p:cNvPr id="184" name="Google Shape;184;g13ad031cd89_0_30"/>
          <p:cNvSpPr txBox="1"/>
          <p:nvPr/>
        </p:nvSpPr>
        <p:spPr>
          <a:xfrm>
            <a:off x="4818925" y="2999900"/>
            <a:ext cx="3972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000">
                <a:latin typeface="Montserrat"/>
                <a:ea typeface="Montserrat"/>
                <a:cs typeface="Montserrat"/>
                <a:sym typeface="Montserrat"/>
              </a:rPr>
              <a:t>Yang termasuk dalam</a:t>
            </a:r>
            <a:r>
              <a:rPr b="1" lang="id" sz="1000">
                <a:latin typeface="Montserrat"/>
                <a:ea typeface="Montserrat"/>
                <a:cs typeface="Montserrat"/>
                <a:sym typeface="Montserrat"/>
              </a:rPr>
              <a:t> cluster 2 </a:t>
            </a:r>
            <a:r>
              <a:rPr lang="id" sz="1000">
                <a:latin typeface="Montserrat"/>
                <a:ea typeface="Montserrat"/>
                <a:cs typeface="Montserrat"/>
                <a:sym typeface="Montserrat"/>
              </a:rPr>
              <a:t>atau </a:t>
            </a:r>
            <a:r>
              <a:rPr b="1" lang="id" sz="1000">
                <a:latin typeface="Montserrat"/>
                <a:ea typeface="Montserrat"/>
                <a:cs typeface="Montserrat"/>
                <a:sym typeface="Montserrat"/>
              </a:rPr>
              <a:t>kategori produk high performance product </a:t>
            </a:r>
            <a:r>
              <a:rPr lang="id" sz="1000">
                <a:latin typeface="Montserrat"/>
                <a:ea typeface="Montserrat"/>
                <a:cs typeface="Montserrat"/>
                <a:sym typeface="Montserrat"/>
              </a:rPr>
              <a:t>yaitu kategori produk</a:t>
            </a:r>
            <a:r>
              <a:rPr b="1" lang="id" sz="1000">
                <a:latin typeface="Montserrat"/>
                <a:ea typeface="Montserrat"/>
                <a:cs typeface="Montserrat"/>
                <a:sym typeface="Montserrat"/>
              </a:rPr>
              <a:t>:</a:t>
            </a:r>
            <a:endParaRPr b="1" sz="10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b="1" lang="id" sz="1000">
                <a:latin typeface="Montserrat"/>
                <a:ea typeface="Montserrat"/>
                <a:cs typeface="Montserrat"/>
                <a:sym typeface="Montserrat"/>
              </a:rPr>
              <a:t>sweater, </a:t>
            </a:r>
            <a:endParaRPr b="1" sz="10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b="1" lang="id" sz="1000">
                <a:latin typeface="Montserrat"/>
                <a:ea typeface="Montserrat"/>
                <a:cs typeface="Montserrat"/>
                <a:sym typeface="Montserrat"/>
              </a:rPr>
              <a:t>outerwear and coats,</a:t>
            </a:r>
            <a:endParaRPr b="1" sz="1000">
              <a:latin typeface="Montserrat"/>
              <a:ea typeface="Montserrat"/>
              <a:cs typeface="Montserrat"/>
              <a:sym typeface="Montserrat"/>
            </a:endParaRPr>
          </a:p>
          <a:p>
            <a:pPr indent="-292100" lvl="0" marL="457200" rtl="0" algn="l">
              <a:spcBef>
                <a:spcPts val="0"/>
              </a:spcBef>
              <a:spcAft>
                <a:spcPts val="0"/>
              </a:spcAft>
              <a:buSzPts val="1000"/>
              <a:buFont typeface="Montserrat"/>
              <a:buChar char="●"/>
            </a:pPr>
            <a:r>
              <a:rPr b="1" lang="id" sz="1000">
                <a:latin typeface="Montserrat"/>
                <a:ea typeface="Montserrat"/>
                <a:cs typeface="Montserrat"/>
                <a:sym typeface="Montserrat"/>
              </a:rPr>
              <a:t>jeans. </a:t>
            </a:r>
            <a:endParaRPr b="1" sz="10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13ad031cd89_0_61"/>
          <p:cNvSpPr/>
          <p:nvPr/>
        </p:nvSpPr>
        <p:spPr>
          <a:xfrm>
            <a:off x="3559750" y="-7400"/>
            <a:ext cx="5584200" cy="5143500"/>
          </a:xfrm>
          <a:prstGeom prst="rect">
            <a:avLst/>
          </a:prstGeom>
          <a:solidFill>
            <a:srgbClr val="938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13ad031cd89_0_61"/>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1" name="Google Shape;191;g13ad031cd89_0_61"/>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grpSp>
        <p:nvGrpSpPr>
          <p:cNvPr id="192" name="Google Shape;192;g13ad031cd89_0_61"/>
          <p:cNvGrpSpPr/>
          <p:nvPr/>
        </p:nvGrpSpPr>
        <p:grpSpPr>
          <a:xfrm>
            <a:off x="156300" y="573813"/>
            <a:ext cx="3164975" cy="3995875"/>
            <a:chOff x="178500" y="193500"/>
            <a:chExt cx="3164975" cy="3995875"/>
          </a:xfrm>
        </p:grpSpPr>
        <p:sp>
          <p:nvSpPr>
            <p:cNvPr id="193" name="Google Shape;193;g13ad031cd89_0_61"/>
            <p:cNvSpPr txBox="1"/>
            <p:nvPr/>
          </p:nvSpPr>
          <p:spPr>
            <a:xfrm>
              <a:off x="210738" y="3234875"/>
              <a:ext cx="2274900" cy="626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id" sz="1800">
                  <a:solidFill>
                    <a:srgbClr val="1E2D31"/>
                  </a:solidFill>
                  <a:latin typeface="Montserrat"/>
                  <a:ea typeface="Montserrat"/>
                  <a:cs typeface="Montserrat"/>
                  <a:sym typeface="Montserrat"/>
                </a:rPr>
                <a:t>Clustering</a:t>
              </a:r>
              <a:endParaRPr b="1" sz="1800">
                <a:solidFill>
                  <a:srgbClr val="1E2D31"/>
                </a:solidFill>
                <a:latin typeface="Montserrat"/>
                <a:ea typeface="Montserrat"/>
                <a:cs typeface="Montserrat"/>
                <a:sym typeface="Montserrat"/>
              </a:endParaRPr>
            </a:p>
          </p:txBody>
        </p:sp>
        <p:sp>
          <p:nvSpPr>
            <p:cNvPr id="194" name="Google Shape;194;g13ad031cd89_0_61"/>
            <p:cNvSpPr txBox="1"/>
            <p:nvPr/>
          </p:nvSpPr>
          <p:spPr>
            <a:xfrm>
              <a:off x="210738" y="3542875"/>
              <a:ext cx="3100500" cy="646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id" sz="1000">
                  <a:solidFill>
                    <a:srgbClr val="1E2D31"/>
                  </a:solidFill>
                  <a:highlight>
                    <a:srgbClr val="FFFFFF"/>
                  </a:highlight>
                  <a:latin typeface="Montserrat"/>
                  <a:ea typeface="Montserrat"/>
                  <a:cs typeface="Montserrat"/>
                  <a:sym typeface="Montserrat"/>
                </a:rPr>
                <a:t>Cluster 1 : produk dengan revenue rendah</a:t>
              </a:r>
              <a:endParaRPr sz="1000">
                <a:solidFill>
                  <a:srgbClr val="1E2D31"/>
                </a:solidFill>
                <a:highlight>
                  <a:srgbClr val="FFFFFF"/>
                </a:highlight>
                <a:latin typeface="Montserrat"/>
                <a:ea typeface="Montserrat"/>
                <a:cs typeface="Montserrat"/>
                <a:sym typeface="Montserrat"/>
              </a:endParaRPr>
            </a:p>
            <a:p>
              <a:pPr indent="0" lvl="0" marL="0" rtl="0" algn="just">
                <a:spcBef>
                  <a:spcPts val="0"/>
                </a:spcBef>
                <a:spcAft>
                  <a:spcPts val="0"/>
                </a:spcAft>
                <a:buNone/>
              </a:pPr>
              <a:r>
                <a:rPr lang="id" sz="1000">
                  <a:solidFill>
                    <a:srgbClr val="1E2D31"/>
                  </a:solidFill>
                  <a:highlight>
                    <a:srgbClr val="FFFFFF"/>
                  </a:highlight>
                  <a:latin typeface="Montserrat"/>
                  <a:ea typeface="Montserrat"/>
                  <a:cs typeface="Montserrat"/>
                  <a:sym typeface="Montserrat"/>
                </a:rPr>
                <a:t>Cluster 2 : produk dengan revenue tinggi</a:t>
              </a:r>
              <a:endParaRPr sz="1000">
                <a:solidFill>
                  <a:srgbClr val="1E2D31"/>
                </a:solidFill>
                <a:highlight>
                  <a:srgbClr val="FFFFFF"/>
                </a:highlight>
                <a:latin typeface="Montserrat"/>
                <a:ea typeface="Montserrat"/>
                <a:cs typeface="Montserrat"/>
                <a:sym typeface="Montserrat"/>
              </a:endParaRPr>
            </a:p>
            <a:p>
              <a:pPr indent="0" lvl="0" marL="0" rtl="0" algn="just">
                <a:spcBef>
                  <a:spcPts val="0"/>
                </a:spcBef>
                <a:spcAft>
                  <a:spcPts val="0"/>
                </a:spcAft>
                <a:buNone/>
              </a:pPr>
              <a:r>
                <a:rPr lang="id" sz="1000">
                  <a:solidFill>
                    <a:srgbClr val="1E2D31"/>
                  </a:solidFill>
                  <a:highlight>
                    <a:srgbClr val="FFFFFF"/>
                  </a:highlight>
                  <a:latin typeface="Montserrat"/>
                  <a:ea typeface="Montserrat"/>
                  <a:cs typeface="Montserrat"/>
                  <a:sym typeface="Montserrat"/>
                </a:rPr>
                <a:t>Cluster 3 : produk dengan revenue sedang</a:t>
              </a:r>
              <a:endParaRPr sz="1000">
                <a:solidFill>
                  <a:srgbClr val="1E2D31"/>
                </a:solidFill>
                <a:highlight>
                  <a:srgbClr val="FFFFFF"/>
                </a:highlight>
                <a:latin typeface="Montserrat"/>
                <a:ea typeface="Montserrat"/>
                <a:cs typeface="Montserrat"/>
                <a:sym typeface="Montserrat"/>
              </a:endParaRPr>
            </a:p>
          </p:txBody>
        </p:sp>
        <p:pic>
          <p:nvPicPr>
            <p:cNvPr id="195" name="Google Shape;195;g13ad031cd89_0_61"/>
            <p:cNvPicPr preferRelativeResize="0"/>
            <p:nvPr/>
          </p:nvPicPr>
          <p:blipFill>
            <a:blip r:embed="rId4">
              <a:alphaModFix/>
            </a:blip>
            <a:stretch>
              <a:fillRect/>
            </a:stretch>
          </p:blipFill>
          <p:spPr>
            <a:xfrm>
              <a:off x="178500" y="193500"/>
              <a:ext cx="3164975" cy="2905226"/>
            </a:xfrm>
            <a:prstGeom prst="rect">
              <a:avLst/>
            </a:prstGeom>
            <a:noFill/>
            <a:ln>
              <a:noFill/>
            </a:ln>
          </p:spPr>
        </p:pic>
      </p:grpSp>
      <p:grpSp>
        <p:nvGrpSpPr>
          <p:cNvPr id="196" name="Google Shape;196;g13ad031cd89_0_61"/>
          <p:cNvGrpSpPr/>
          <p:nvPr/>
        </p:nvGrpSpPr>
        <p:grpSpPr>
          <a:xfrm>
            <a:off x="3748525" y="193500"/>
            <a:ext cx="2227129" cy="2000073"/>
            <a:chOff x="1499950" y="3005000"/>
            <a:chExt cx="2227129" cy="2000073"/>
          </a:xfrm>
        </p:grpSpPr>
        <p:pic>
          <p:nvPicPr>
            <p:cNvPr id="197" name="Google Shape;197;g13ad031cd89_0_61"/>
            <p:cNvPicPr preferRelativeResize="0"/>
            <p:nvPr/>
          </p:nvPicPr>
          <p:blipFill>
            <a:blip r:embed="rId5">
              <a:alphaModFix/>
            </a:blip>
            <a:stretch>
              <a:fillRect/>
            </a:stretch>
          </p:blipFill>
          <p:spPr>
            <a:xfrm>
              <a:off x="1499950" y="3005000"/>
              <a:ext cx="2227129" cy="2000073"/>
            </a:xfrm>
            <a:prstGeom prst="rect">
              <a:avLst/>
            </a:prstGeom>
            <a:noFill/>
            <a:ln>
              <a:noFill/>
            </a:ln>
          </p:spPr>
        </p:pic>
        <p:sp>
          <p:nvSpPr>
            <p:cNvPr id="198" name="Google Shape;198;g13ad031cd89_0_61"/>
            <p:cNvSpPr txBox="1"/>
            <p:nvPr/>
          </p:nvSpPr>
          <p:spPr>
            <a:xfrm>
              <a:off x="2123950" y="3098725"/>
              <a:ext cx="704100" cy="3303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SzPts val="770"/>
                <a:buNone/>
              </a:pPr>
              <a:r>
                <a:rPr b="1" lang="id" sz="1100">
                  <a:solidFill>
                    <a:srgbClr val="1E2D31"/>
                  </a:solidFill>
                  <a:latin typeface="Montserrat"/>
                  <a:ea typeface="Montserrat"/>
                  <a:cs typeface="Montserrat"/>
                  <a:sym typeface="Montserrat"/>
                </a:rPr>
                <a:t>Jeans</a:t>
              </a:r>
              <a:endParaRPr b="1" sz="1100">
                <a:solidFill>
                  <a:srgbClr val="1E2D31"/>
                </a:solidFill>
                <a:latin typeface="Montserrat"/>
                <a:ea typeface="Montserrat"/>
                <a:cs typeface="Montserrat"/>
                <a:sym typeface="Montserrat"/>
              </a:endParaRPr>
            </a:p>
          </p:txBody>
        </p:sp>
        <p:sp>
          <p:nvSpPr>
            <p:cNvPr id="199" name="Google Shape;199;g13ad031cd89_0_61"/>
            <p:cNvSpPr txBox="1"/>
            <p:nvPr/>
          </p:nvSpPr>
          <p:spPr>
            <a:xfrm>
              <a:off x="2727000" y="3098725"/>
              <a:ext cx="582000" cy="3303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d" sz="1100">
                  <a:solidFill>
                    <a:srgbClr val="1E2D31"/>
                  </a:solidFill>
                  <a:latin typeface="Montserrat"/>
                  <a:ea typeface="Montserrat"/>
                  <a:cs typeface="Montserrat"/>
                  <a:sym typeface="Montserrat"/>
                </a:rPr>
                <a:t>12719</a:t>
              </a:r>
              <a:endParaRPr sz="1100">
                <a:solidFill>
                  <a:srgbClr val="1E2D31"/>
                </a:solidFill>
                <a:latin typeface="Montserrat"/>
                <a:ea typeface="Montserrat"/>
                <a:cs typeface="Montserrat"/>
                <a:sym typeface="Montserrat"/>
              </a:endParaRPr>
            </a:p>
          </p:txBody>
        </p:sp>
      </p:grpSp>
      <p:grpSp>
        <p:nvGrpSpPr>
          <p:cNvPr id="200" name="Google Shape;200;g13ad031cd89_0_61"/>
          <p:cNvGrpSpPr/>
          <p:nvPr/>
        </p:nvGrpSpPr>
        <p:grpSpPr>
          <a:xfrm>
            <a:off x="3748524" y="2420350"/>
            <a:ext cx="2459036" cy="2000072"/>
            <a:chOff x="3803274" y="3005000"/>
            <a:chExt cx="2459036" cy="2000072"/>
          </a:xfrm>
        </p:grpSpPr>
        <p:pic>
          <p:nvPicPr>
            <p:cNvPr id="201" name="Google Shape;201;g13ad031cd89_0_61"/>
            <p:cNvPicPr preferRelativeResize="0"/>
            <p:nvPr/>
          </p:nvPicPr>
          <p:blipFill>
            <a:blip r:embed="rId6">
              <a:alphaModFix/>
            </a:blip>
            <a:stretch>
              <a:fillRect/>
            </a:stretch>
          </p:blipFill>
          <p:spPr>
            <a:xfrm>
              <a:off x="3803274" y="3005000"/>
              <a:ext cx="2459036" cy="2000072"/>
            </a:xfrm>
            <a:prstGeom prst="rect">
              <a:avLst/>
            </a:prstGeom>
            <a:noFill/>
            <a:ln>
              <a:noFill/>
            </a:ln>
          </p:spPr>
        </p:pic>
        <p:sp>
          <p:nvSpPr>
            <p:cNvPr id="202" name="Google Shape;202;g13ad031cd89_0_61"/>
            <p:cNvSpPr txBox="1"/>
            <p:nvPr/>
          </p:nvSpPr>
          <p:spPr>
            <a:xfrm>
              <a:off x="4401250" y="3098725"/>
              <a:ext cx="992400" cy="3303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id" sz="1100">
                  <a:solidFill>
                    <a:srgbClr val="1E2D31"/>
                  </a:solidFill>
                  <a:latin typeface="Montserrat"/>
                  <a:ea typeface="Montserrat"/>
                  <a:cs typeface="Montserrat"/>
                  <a:sym typeface="Montserrat"/>
                </a:rPr>
                <a:t>Outerwear </a:t>
              </a:r>
              <a:endParaRPr b="1" sz="1100">
                <a:solidFill>
                  <a:srgbClr val="1E2D31"/>
                </a:solidFill>
                <a:latin typeface="Montserrat"/>
                <a:ea typeface="Montserrat"/>
                <a:cs typeface="Montserrat"/>
                <a:sym typeface="Montserrat"/>
              </a:endParaRPr>
            </a:p>
          </p:txBody>
        </p:sp>
        <p:sp>
          <p:nvSpPr>
            <p:cNvPr id="203" name="Google Shape;203;g13ad031cd89_0_61"/>
            <p:cNvSpPr txBox="1"/>
            <p:nvPr/>
          </p:nvSpPr>
          <p:spPr>
            <a:xfrm>
              <a:off x="5393650" y="3098725"/>
              <a:ext cx="582000" cy="3303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d" sz="1100">
                  <a:solidFill>
                    <a:srgbClr val="1E2D31"/>
                  </a:solidFill>
                  <a:latin typeface="Montserrat"/>
                  <a:ea typeface="Montserrat"/>
                  <a:cs typeface="Montserrat"/>
                  <a:sym typeface="Montserrat"/>
                </a:rPr>
                <a:t>9014</a:t>
              </a:r>
              <a:endParaRPr sz="1100">
                <a:solidFill>
                  <a:srgbClr val="1E2D31"/>
                </a:solidFill>
                <a:latin typeface="Montserrat"/>
                <a:ea typeface="Montserrat"/>
                <a:cs typeface="Montserrat"/>
                <a:sym typeface="Montserrat"/>
              </a:endParaRPr>
            </a:p>
          </p:txBody>
        </p:sp>
      </p:grpSp>
      <p:grpSp>
        <p:nvGrpSpPr>
          <p:cNvPr id="204" name="Google Shape;204;g13ad031cd89_0_61"/>
          <p:cNvGrpSpPr/>
          <p:nvPr/>
        </p:nvGrpSpPr>
        <p:grpSpPr>
          <a:xfrm>
            <a:off x="6350581" y="2415278"/>
            <a:ext cx="2459044" cy="2010225"/>
            <a:chOff x="6303956" y="2999928"/>
            <a:chExt cx="2459044" cy="2010225"/>
          </a:xfrm>
        </p:grpSpPr>
        <p:pic>
          <p:nvPicPr>
            <p:cNvPr id="205" name="Google Shape;205;g13ad031cd89_0_61"/>
            <p:cNvPicPr preferRelativeResize="0"/>
            <p:nvPr/>
          </p:nvPicPr>
          <p:blipFill>
            <a:blip r:embed="rId7">
              <a:alphaModFix/>
            </a:blip>
            <a:stretch>
              <a:fillRect/>
            </a:stretch>
          </p:blipFill>
          <p:spPr>
            <a:xfrm>
              <a:off x="6303956" y="2999928"/>
              <a:ext cx="2459044" cy="2010225"/>
            </a:xfrm>
            <a:prstGeom prst="rect">
              <a:avLst/>
            </a:prstGeom>
            <a:noFill/>
            <a:ln>
              <a:noFill/>
            </a:ln>
          </p:spPr>
        </p:pic>
        <p:sp>
          <p:nvSpPr>
            <p:cNvPr id="206" name="Google Shape;206;g13ad031cd89_0_61"/>
            <p:cNvSpPr txBox="1"/>
            <p:nvPr/>
          </p:nvSpPr>
          <p:spPr>
            <a:xfrm>
              <a:off x="6900225" y="3098725"/>
              <a:ext cx="765900" cy="3303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id" sz="1100">
                  <a:solidFill>
                    <a:srgbClr val="1E2D31"/>
                  </a:solidFill>
                  <a:latin typeface="Montserrat"/>
                  <a:ea typeface="Montserrat"/>
                  <a:cs typeface="Montserrat"/>
                  <a:sym typeface="Montserrat"/>
                </a:rPr>
                <a:t>S</a:t>
              </a:r>
              <a:r>
                <a:rPr b="1" lang="id" sz="1100">
                  <a:solidFill>
                    <a:srgbClr val="1E2D31"/>
                  </a:solidFill>
                  <a:latin typeface="Montserrat"/>
                  <a:ea typeface="Montserrat"/>
                  <a:cs typeface="Montserrat"/>
                  <a:sym typeface="Montserrat"/>
                </a:rPr>
                <a:t>weater</a:t>
              </a:r>
              <a:endParaRPr b="1" sz="1100">
                <a:solidFill>
                  <a:srgbClr val="1E2D31"/>
                </a:solidFill>
                <a:latin typeface="Montserrat"/>
                <a:ea typeface="Montserrat"/>
                <a:cs typeface="Montserrat"/>
                <a:sym typeface="Montserrat"/>
              </a:endParaRPr>
            </a:p>
          </p:txBody>
        </p:sp>
        <p:sp>
          <p:nvSpPr>
            <p:cNvPr id="207" name="Google Shape;207;g13ad031cd89_0_61"/>
            <p:cNvSpPr txBox="1"/>
            <p:nvPr/>
          </p:nvSpPr>
          <p:spPr>
            <a:xfrm>
              <a:off x="7620175" y="3098725"/>
              <a:ext cx="582000" cy="3303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d" sz="1100">
                  <a:solidFill>
                    <a:srgbClr val="1E2D31"/>
                  </a:solidFill>
                  <a:latin typeface="Montserrat"/>
                  <a:ea typeface="Montserrat"/>
                  <a:cs typeface="Montserrat"/>
                  <a:sym typeface="Montserrat"/>
                </a:rPr>
                <a:t>11090</a:t>
              </a:r>
              <a:endParaRPr sz="1100">
                <a:solidFill>
                  <a:srgbClr val="1E2D31"/>
                </a:solidFill>
                <a:latin typeface="Montserrat"/>
                <a:ea typeface="Montserrat"/>
                <a:cs typeface="Montserrat"/>
                <a:sym typeface="Montserrat"/>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13a057cd4c0_2_60"/>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 name="Google Shape;213;g13a057cd4c0_2_60"/>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pic>
        <p:nvPicPr>
          <p:cNvPr id="214" name="Google Shape;214;g13a057cd4c0_2_60"/>
          <p:cNvPicPr preferRelativeResize="0"/>
          <p:nvPr/>
        </p:nvPicPr>
        <p:blipFill rotWithShape="1">
          <a:blip r:embed="rId3">
            <a:alphaModFix/>
          </a:blip>
          <a:srcRect b="0" l="0" r="0" t="0"/>
          <a:stretch/>
        </p:blipFill>
        <p:spPr>
          <a:xfrm>
            <a:off x="423154" y="136363"/>
            <a:ext cx="765870" cy="764374"/>
          </a:xfrm>
          <a:prstGeom prst="rect">
            <a:avLst/>
          </a:prstGeom>
          <a:noFill/>
          <a:ln>
            <a:noFill/>
          </a:ln>
        </p:spPr>
      </p:pic>
      <p:sp>
        <p:nvSpPr>
          <p:cNvPr id="215" name="Google Shape;215;g13a057cd4c0_2_60"/>
          <p:cNvSpPr txBox="1"/>
          <p:nvPr/>
        </p:nvSpPr>
        <p:spPr>
          <a:xfrm>
            <a:off x="1046700" y="1944450"/>
            <a:ext cx="3383400" cy="78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HUMAN RESOURCES</a:t>
            </a:r>
            <a:endParaRPr sz="30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DEPARTMENT</a:t>
            </a:r>
            <a:endParaRPr sz="3000">
              <a:solidFill>
                <a:schemeClr val="dk1"/>
              </a:solidFill>
              <a:latin typeface="Montserrat Medium"/>
              <a:ea typeface="Montserrat Medium"/>
              <a:cs typeface="Montserrat Medium"/>
              <a:sym typeface="Montserrat Medium"/>
            </a:endParaRPr>
          </a:p>
        </p:txBody>
      </p:sp>
      <p:sp>
        <p:nvSpPr>
          <p:cNvPr id="216" name="Google Shape;216;g13a057cd4c0_2_60"/>
          <p:cNvSpPr/>
          <p:nvPr/>
        </p:nvSpPr>
        <p:spPr>
          <a:xfrm>
            <a:off x="4430100" y="0"/>
            <a:ext cx="4713900" cy="5143500"/>
          </a:xfrm>
          <a:prstGeom prst="rect">
            <a:avLst/>
          </a:prstGeom>
          <a:solidFill>
            <a:srgbClr val="D4CDC2"/>
          </a:solidFill>
          <a:ln cap="flat" cmpd="sng" w="9525">
            <a:solidFill>
              <a:srgbClr val="D4CD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rPr lang="id" sz="1800">
                <a:solidFill>
                  <a:schemeClr val="dk1"/>
                </a:solidFill>
                <a:latin typeface="Montserrat Medium"/>
                <a:ea typeface="Montserrat Medium"/>
                <a:cs typeface="Montserrat Medium"/>
                <a:sym typeface="Montserrat Medium"/>
              </a:rPr>
              <a:t>THE GOALS:</a:t>
            </a:r>
            <a:endParaRPr sz="1800">
              <a:solidFill>
                <a:schemeClr val="dk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rPr b="1" lang="id" sz="1800">
                <a:solidFill>
                  <a:schemeClr val="dk1"/>
                </a:solidFill>
                <a:latin typeface="Montserrat"/>
                <a:ea typeface="Montserrat"/>
                <a:cs typeface="Montserrat"/>
                <a:sym typeface="Montserrat"/>
              </a:rPr>
              <a:t>Meningkatkan tingkat produktivitas karyawan pada masing-masing distribution centers.</a:t>
            </a:r>
            <a:r>
              <a:rPr b="1" lang="id" sz="1800">
                <a:solidFill>
                  <a:schemeClr val="dk1"/>
                </a:solidFill>
                <a:latin typeface="Montserrat"/>
                <a:ea typeface="Montserrat"/>
                <a:cs typeface="Montserrat"/>
                <a:sym typeface="Montserrat"/>
              </a:rPr>
              <a:t> </a:t>
            </a:r>
            <a:r>
              <a:rPr lang="id" sz="1800">
                <a:solidFill>
                  <a:schemeClr val="dk1"/>
                </a:solidFill>
                <a:latin typeface="Montserrat Medium"/>
                <a:ea typeface="Montserrat Medium"/>
                <a:cs typeface="Montserrat Medium"/>
                <a:sym typeface="Montserrat Medium"/>
              </a:rPr>
              <a:t> </a:t>
            </a:r>
            <a:endParaRPr sz="1800">
              <a:solidFill>
                <a:schemeClr val="dk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Clr>
                <a:schemeClr val="dk1"/>
              </a:buClr>
              <a:buSzPts val="1100"/>
              <a:buFont typeface="Arial"/>
              <a:buNone/>
            </a:pPr>
            <a:r>
              <a:t/>
            </a:r>
            <a:endParaRPr sz="1800">
              <a:solidFill>
                <a:schemeClr val="dk1"/>
              </a:solidFill>
              <a:latin typeface="Montserrat Medium"/>
              <a:ea typeface="Montserrat Medium"/>
              <a:cs typeface="Montserrat Medium"/>
              <a:sym typeface="Montserrat Medium"/>
            </a:endParaRPr>
          </a:p>
          <a:p>
            <a:pPr indent="457200" lvl="0" marL="0" rtl="0" algn="l">
              <a:lnSpc>
                <a:spcPct val="150000"/>
              </a:lnSpc>
              <a:spcBef>
                <a:spcPts val="0"/>
              </a:spcBef>
              <a:spcAft>
                <a:spcPts val="0"/>
              </a:spcAft>
              <a:buClr>
                <a:schemeClr val="dk1"/>
              </a:buClr>
              <a:buSzPts val="1100"/>
              <a:buFont typeface="Arial"/>
              <a:buNone/>
            </a:pPr>
            <a:r>
              <a:t/>
            </a:r>
            <a:endParaRPr sz="1800">
              <a:solidFill>
                <a:schemeClr val="dk1"/>
              </a:solidFill>
              <a:latin typeface="Montserrat Medium"/>
              <a:ea typeface="Montserrat Medium"/>
              <a:cs typeface="Montserrat Medium"/>
              <a:sym typeface="Montserrat Medium"/>
            </a:endParaRPr>
          </a:p>
          <a:p>
            <a:pPr indent="457200" lvl="0" marL="0" rtl="0" algn="l">
              <a:lnSpc>
                <a:spcPct val="150000"/>
              </a:lnSpc>
              <a:spcBef>
                <a:spcPts val="0"/>
              </a:spcBef>
              <a:spcAft>
                <a:spcPts val="0"/>
              </a:spcAft>
              <a:buNone/>
            </a:pPr>
            <a:r>
              <a:t/>
            </a:r>
            <a:endParaRPr sz="18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13ac2204b1d_0_2"/>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2" name="Google Shape;222;g13ac2204b1d_0_2"/>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pic>
        <p:nvPicPr>
          <p:cNvPr id="223" name="Google Shape;223;g13ac2204b1d_0_2"/>
          <p:cNvPicPr preferRelativeResize="0"/>
          <p:nvPr/>
        </p:nvPicPr>
        <p:blipFill rotWithShape="1">
          <a:blip r:embed="rId3">
            <a:alphaModFix/>
          </a:blip>
          <a:srcRect b="0" l="0" r="0" t="0"/>
          <a:stretch/>
        </p:blipFill>
        <p:spPr>
          <a:xfrm>
            <a:off x="423154" y="136363"/>
            <a:ext cx="765870" cy="764374"/>
          </a:xfrm>
          <a:prstGeom prst="rect">
            <a:avLst/>
          </a:prstGeom>
          <a:noFill/>
          <a:ln>
            <a:noFill/>
          </a:ln>
        </p:spPr>
      </p:pic>
      <p:sp>
        <p:nvSpPr>
          <p:cNvPr id="224" name="Google Shape;224;g13ac2204b1d_0_2"/>
          <p:cNvSpPr/>
          <p:nvPr/>
        </p:nvSpPr>
        <p:spPr>
          <a:xfrm>
            <a:off x="4430100" y="0"/>
            <a:ext cx="4713900" cy="5143500"/>
          </a:xfrm>
          <a:prstGeom prst="rect">
            <a:avLst/>
          </a:prstGeom>
          <a:solidFill>
            <a:srgbClr val="D4CDC2"/>
          </a:solidFill>
          <a:ln cap="flat" cmpd="sng" w="9525">
            <a:solidFill>
              <a:srgbClr val="D4CDC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50000"/>
              </a:lnSpc>
              <a:spcBef>
                <a:spcPts val="0"/>
              </a:spcBef>
              <a:spcAft>
                <a:spcPts val="0"/>
              </a:spcAft>
              <a:buNone/>
            </a:pPr>
            <a:r>
              <a:t/>
            </a:r>
            <a:endParaRPr/>
          </a:p>
        </p:txBody>
      </p:sp>
      <p:pic>
        <p:nvPicPr>
          <p:cNvPr id="225" name="Google Shape;225;g13ac2204b1d_0_2"/>
          <p:cNvPicPr preferRelativeResize="0"/>
          <p:nvPr/>
        </p:nvPicPr>
        <p:blipFill rotWithShape="1">
          <a:blip r:embed="rId4">
            <a:alphaModFix/>
          </a:blip>
          <a:srcRect b="13157" l="28204" r="30268" t="20321"/>
          <a:stretch/>
        </p:blipFill>
        <p:spPr>
          <a:xfrm>
            <a:off x="4874900" y="814625"/>
            <a:ext cx="3901849" cy="3514276"/>
          </a:xfrm>
          <a:prstGeom prst="rect">
            <a:avLst/>
          </a:prstGeom>
          <a:noFill/>
          <a:ln>
            <a:noFill/>
          </a:ln>
        </p:spPr>
      </p:pic>
      <p:sp>
        <p:nvSpPr>
          <p:cNvPr id="226" name="Google Shape;226;g13ac2204b1d_0_2"/>
          <p:cNvSpPr txBox="1"/>
          <p:nvPr/>
        </p:nvSpPr>
        <p:spPr>
          <a:xfrm>
            <a:off x="819175" y="1893550"/>
            <a:ext cx="3000000" cy="153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id" sz="1600">
                <a:solidFill>
                  <a:schemeClr val="dk1"/>
                </a:solidFill>
                <a:latin typeface="Montserrat Medium"/>
                <a:ea typeface="Montserrat Medium"/>
                <a:cs typeface="Montserrat Medium"/>
                <a:sym typeface="Montserrat Medium"/>
              </a:rPr>
              <a:t>Terdapat 3 variabel yang kemungkinan memiliki korelasi terhadap tingkat produktivitas karyawan</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g13a924322e0_1_0"/>
          <p:cNvSpPr txBox="1"/>
          <p:nvPr/>
        </p:nvSpPr>
        <p:spPr>
          <a:xfrm>
            <a:off x="745625" y="1276400"/>
            <a:ext cx="446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g13a924322e0_1_0"/>
          <p:cNvSpPr txBox="1"/>
          <p:nvPr/>
        </p:nvSpPr>
        <p:spPr>
          <a:xfrm>
            <a:off x="0" y="304800"/>
            <a:ext cx="9144000" cy="804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id" sz="3000">
                <a:solidFill>
                  <a:schemeClr val="dk1"/>
                </a:solidFill>
                <a:latin typeface="Montserrat Medium"/>
                <a:ea typeface="Montserrat Medium"/>
                <a:cs typeface="Montserrat Medium"/>
                <a:sym typeface="Montserrat Medium"/>
              </a:rPr>
              <a:t>MEET OUR TEAM</a:t>
            </a:r>
            <a:endParaRPr sz="3000">
              <a:solidFill>
                <a:schemeClr val="dk1"/>
              </a:solidFill>
              <a:latin typeface="Montserrat Medium"/>
              <a:ea typeface="Montserrat Medium"/>
              <a:cs typeface="Montserrat Medium"/>
              <a:sym typeface="Montserrat Medium"/>
            </a:endParaRPr>
          </a:p>
        </p:txBody>
      </p:sp>
      <p:sp>
        <p:nvSpPr>
          <p:cNvPr id="64" name="Google Shape;64;g13a924322e0_1_0"/>
          <p:cNvSpPr txBox="1"/>
          <p:nvPr/>
        </p:nvSpPr>
        <p:spPr>
          <a:xfrm>
            <a:off x="1772350" y="1676600"/>
            <a:ext cx="6177900" cy="23457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Montserrat Medium"/>
              <a:buChar char="●"/>
            </a:pPr>
            <a:r>
              <a:rPr lang="id" sz="1600">
                <a:solidFill>
                  <a:schemeClr val="dk1"/>
                </a:solidFill>
                <a:latin typeface="Montserrat Medium"/>
                <a:ea typeface="Montserrat Medium"/>
                <a:cs typeface="Montserrat Medium"/>
                <a:sym typeface="Montserrat Medium"/>
              </a:rPr>
              <a:t>MIKAEL BINTANG T S. 			</a:t>
            </a:r>
            <a:r>
              <a:rPr lang="id" sz="1600">
                <a:solidFill>
                  <a:schemeClr val="dk1"/>
                </a:solidFill>
                <a:latin typeface="Montserrat Medium"/>
                <a:ea typeface="Montserrat Medium"/>
                <a:cs typeface="Montserrat Medium"/>
                <a:sym typeface="Montserrat Medium"/>
              </a:rPr>
              <a:t>(DBA2215818)</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id" sz="1600">
                <a:solidFill>
                  <a:schemeClr val="dk1"/>
                </a:solidFill>
                <a:latin typeface="Montserrat Medium"/>
                <a:ea typeface="Montserrat Medium"/>
                <a:cs typeface="Montserrat Medium"/>
                <a:sym typeface="Montserrat Medium"/>
              </a:rPr>
              <a:t>CHRESNA AJI R.				(DBA2281092)</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id" sz="1600">
                <a:solidFill>
                  <a:schemeClr val="dk1"/>
                </a:solidFill>
                <a:latin typeface="Montserrat Medium"/>
                <a:ea typeface="Montserrat Medium"/>
                <a:cs typeface="Montserrat Medium"/>
                <a:sym typeface="Montserrat Medium"/>
              </a:rPr>
              <a:t>AJENG MUTIARANINGSIH		(DBA2167836)</a:t>
            </a:r>
            <a:endParaRPr sz="1600">
              <a:solidFill>
                <a:schemeClr val="dk1"/>
              </a:solidFill>
              <a:latin typeface="Montserrat Medium"/>
              <a:ea typeface="Montserrat Medium"/>
              <a:cs typeface="Montserrat Medium"/>
              <a:sym typeface="Montserrat Medium"/>
            </a:endParaRPr>
          </a:p>
          <a:p>
            <a:pPr indent="-330200" lvl="0" marL="457200" rtl="0" algn="l">
              <a:lnSpc>
                <a:spcPct val="150000"/>
              </a:lnSpc>
              <a:spcBef>
                <a:spcPts val="0"/>
              </a:spcBef>
              <a:spcAft>
                <a:spcPts val="0"/>
              </a:spcAft>
              <a:buClr>
                <a:schemeClr val="dk1"/>
              </a:buClr>
              <a:buSzPts val="1600"/>
              <a:buFont typeface="Montserrat Medium"/>
              <a:buChar char="●"/>
            </a:pPr>
            <a:r>
              <a:rPr lang="id" sz="1600">
                <a:solidFill>
                  <a:schemeClr val="dk1"/>
                </a:solidFill>
                <a:latin typeface="Montserrat Medium"/>
                <a:ea typeface="Montserrat Medium"/>
                <a:cs typeface="Montserrat Medium"/>
                <a:sym typeface="Montserrat Medium"/>
              </a:rPr>
              <a:t>DEWI FARTUNA				(DBA2313817)</a:t>
            </a:r>
            <a:endParaRPr sz="1600">
              <a:solidFill>
                <a:schemeClr val="dk1"/>
              </a:solidFill>
              <a:latin typeface="Montserrat Medium"/>
              <a:ea typeface="Montserrat Medium"/>
              <a:cs typeface="Montserrat Medium"/>
              <a:sym typeface="Montserrat Medium"/>
            </a:endParaRPr>
          </a:p>
          <a:p>
            <a:pPr indent="0" lvl="0" marL="0" rtl="0" algn="l">
              <a:lnSpc>
                <a:spcPct val="115000"/>
              </a:lnSpc>
              <a:spcBef>
                <a:spcPts val="0"/>
              </a:spcBef>
              <a:spcAft>
                <a:spcPts val="0"/>
              </a:spcAft>
              <a:buNone/>
            </a:pPr>
            <a:r>
              <a:t/>
            </a:r>
            <a:endParaRPr sz="1600">
              <a:solidFill>
                <a:schemeClr val="dk1"/>
              </a:solidFill>
              <a:latin typeface="Montserrat Medium"/>
              <a:ea typeface="Montserrat Medium"/>
              <a:cs typeface="Montserrat Medium"/>
              <a:sym typeface="Montserrat Medium"/>
            </a:endParaRPr>
          </a:p>
          <a:p>
            <a:pPr indent="0" lvl="0" marL="0" rtl="0" algn="l">
              <a:lnSpc>
                <a:spcPct val="115000"/>
              </a:lnSpc>
              <a:spcBef>
                <a:spcPts val="1200"/>
              </a:spcBef>
              <a:spcAft>
                <a:spcPts val="1200"/>
              </a:spcAft>
              <a:buClr>
                <a:schemeClr val="dk1"/>
              </a:buClr>
              <a:buSzPts val="1100"/>
              <a:buFont typeface="Arial"/>
              <a:buNone/>
            </a:pPr>
            <a:r>
              <a:t/>
            </a:r>
            <a:endParaRPr sz="16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3ac2204b1d_0_25"/>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g13ac2204b1d_0_25"/>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sp>
        <p:nvSpPr>
          <p:cNvPr id="233" name="Google Shape;233;g13ac2204b1d_0_25"/>
          <p:cNvSpPr txBox="1"/>
          <p:nvPr/>
        </p:nvSpPr>
        <p:spPr>
          <a:xfrm>
            <a:off x="3271350" y="317875"/>
            <a:ext cx="3383400" cy="78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CLUSTERING</a:t>
            </a:r>
            <a:endParaRPr sz="3000">
              <a:solidFill>
                <a:schemeClr val="dk1"/>
              </a:solidFill>
              <a:latin typeface="Montserrat Medium"/>
              <a:ea typeface="Montserrat Medium"/>
              <a:cs typeface="Montserrat Medium"/>
              <a:sym typeface="Montserrat Medium"/>
            </a:endParaRPr>
          </a:p>
        </p:txBody>
      </p:sp>
      <p:pic>
        <p:nvPicPr>
          <p:cNvPr id="234" name="Google Shape;234;g13ac2204b1d_0_25"/>
          <p:cNvPicPr preferRelativeResize="0"/>
          <p:nvPr/>
        </p:nvPicPr>
        <p:blipFill rotWithShape="1">
          <a:blip r:embed="rId4">
            <a:alphaModFix/>
          </a:blip>
          <a:srcRect b="14843" l="27362" r="0" t="18742"/>
          <a:stretch/>
        </p:blipFill>
        <p:spPr>
          <a:xfrm>
            <a:off x="195350" y="1214875"/>
            <a:ext cx="6016151" cy="3092400"/>
          </a:xfrm>
          <a:prstGeom prst="rect">
            <a:avLst/>
          </a:prstGeom>
          <a:noFill/>
          <a:ln>
            <a:noFill/>
          </a:ln>
        </p:spPr>
      </p:pic>
      <p:sp>
        <p:nvSpPr>
          <p:cNvPr id="235" name="Google Shape;235;g13ac2204b1d_0_25"/>
          <p:cNvSpPr txBox="1"/>
          <p:nvPr/>
        </p:nvSpPr>
        <p:spPr>
          <a:xfrm>
            <a:off x="6211500" y="1036300"/>
            <a:ext cx="2932500" cy="309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d" sz="1600">
                <a:solidFill>
                  <a:schemeClr val="dk1"/>
                </a:solidFill>
                <a:latin typeface="Montserrat Medium"/>
                <a:ea typeface="Montserrat Medium"/>
                <a:cs typeface="Montserrat Medium"/>
                <a:sym typeface="Montserrat Medium"/>
              </a:rPr>
              <a:t> Clustering </a:t>
            </a:r>
            <a:endParaRPr sz="1600">
              <a:solidFill>
                <a:schemeClr val="dk1"/>
              </a:solidFill>
              <a:latin typeface="Montserrat Medium"/>
              <a:ea typeface="Montserrat Medium"/>
              <a:cs typeface="Montserrat Medium"/>
              <a:sym typeface="Montserrat Medium"/>
            </a:endParaRPr>
          </a:p>
          <a:p>
            <a:pPr indent="-330200" lvl="0" marL="457200" rtl="0" algn="l">
              <a:spcBef>
                <a:spcPts val="1200"/>
              </a:spcBef>
              <a:spcAft>
                <a:spcPts val="0"/>
              </a:spcAft>
              <a:buClr>
                <a:schemeClr val="dk1"/>
              </a:buClr>
              <a:buSzPts val="1600"/>
              <a:buFont typeface="Montserrat Medium"/>
              <a:buChar char="-"/>
            </a:pPr>
            <a:r>
              <a:rPr lang="id" sz="1600">
                <a:solidFill>
                  <a:schemeClr val="dk1"/>
                </a:solidFill>
                <a:latin typeface="Montserrat Medium"/>
                <a:ea typeface="Montserrat Medium"/>
                <a:cs typeface="Montserrat Medium"/>
                <a:sym typeface="Montserrat Medium"/>
              </a:rPr>
              <a:t>Cluster 1 </a:t>
            </a:r>
            <a:endParaRPr sz="1600">
              <a:solidFill>
                <a:schemeClr val="dk1"/>
              </a:solidFill>
              <a:latin typeface="Montserrat Medium"/>
              <a:ea typeface="Montserrat Medium"/>
              <a:cs typeface="Montserrat Medium"/>
              <a:sym typeface="Montserrat Medium"/>
            </a:endParaRPr>
          </a:p>
          <a:p>
            <a:pPr indent="0" lvl="0" marL="457200" rtl="0" algn="l">
              <a:spcBef>
                <a:spcPts val="1200"/>
              </a:spcBef>
              <a:spcAft>
                <a:spcPts val="0"/>
              </a:spcAft>
              <a:buNone/>
            </a:pPr>
            <a:r>
              <a:rPr lang="id" sz="1600">
                <a:solidFill>
                  <a:schemeClr val="dk1"/>
                </a:solidFill>
                <a:latin typeface="Montserrat Medium"/>
                <a:ea typeface="Montserrat Medium"/>
                <a:cs typeface="Montserrat Medium"/>
                <a:sym typeface="Montserrat Medium"/>
              </a:rPr>
              <a:t>(Produktivitas Tinggi)</a:t>
            </a:r>
            <a:endParaRPr sz="1600">
              <a:solidFill>
                <a:schemeClr val="dk1"/>
              </a:solidFill>
              <a:latin typeface="Montserrat Medium"/>
              <a:ea typeface="Montserrat Medium"/>
              <a:cs typeface="Montserrat Medium"/>
              <a:sym typeface="Montserrat Medium"/>
            </a:endParaRPr>
          </a:p>
          <a:p>
            <a:pPr indent="-330200" lvl="0" marL="457200" rtl="0" algn="l">
              <a:spcBef>
                <a:spcPts val="1200"/>
              </a:spcBef>
              <a:spcAft>
                <a:spcPts val="0"/>
              </a:spcAft>
              <a:buClr>
                <a:schemeClr val="dk1"/>
              </a:buClr>
              <a:buSzPts val="1600"/>
              <a:buFont typeface="Montserrat Medium"/>
              <a:buChar char="-"/>
            </a:pPr>
            <a:r>
              <a:rPr lang="id" sz="1600">
                <a:solidFill>
                  <a:schemeClr val="dk1"/>
                </a:solidFill>
                <a:latin typeface="Montserrat Medium"/>
                <a:ea typeface="Montserrat Medium"/>
                <a:cs typeface="Montserrat Medium"/>
                <a:sym typeface="Montserrat Medium"/>
              </a:rPr>
              <a:t>Cluster 2 </a:t>
            </a:r>
            <a:endParaRPr sz="1600">
              <a:solidFill>
                <a:schemeClr val="dk1"/>
              </a:solidFill>
              <a:latin typeface="Montserrat Medium"/>
              <a:ea typeface="Montserrat Medium"/>
              <a:cs typeface="Montserrat Medium"/>
              <a:sym typeface="Montserrat Medium"/>
            </a:endParaRPr>
          </a:p>
          <a:p>
            <a:pPr indent="0" lvl="0" marL="457200" rtl="0" algn="l">
              <a:spcBef>
                <a:spcPts val="1200"/>
              </a:spcBef>
              <a:spcAft>
                <a:spcPts val="0"/>
              </a:spcAft>
              <a:buNone/>
            </a:pPr>
            <a:r>
              <a:rPr lang="id" sz="1600">
                <a:solidFill>
                  <a:schemeClr val="dk1"/>
                </a:solidFill>
                <a:latin typeface="Montserrat Medium"/>
                <a:ea typeface="Montserrat Medium"/>
                <a:cs typeface="Montserrat Medium"/>
                <a:sym typeface="Montserrat Medium"/>
              </a:rPr>
              <a:t>(Produktivitas Rendah)</a:t>
            </a:r>
            <a:endParaRPr sz="1600">
              <a:solidFill>
                <a:schemeClr val="dk1"/>
              </a:solidFill>
              <a:latin typeface="Montserrat Medium"/>
              <a:ea typeface="Montserrat Medium"/>
              <a:cs typeface="Montserrat Medium"/>
              <a:sym typeface="Montserrat Medium"/>
            </a:endParaRPr>
          </a:p>
          <a:p>
            <a:pPr indent="-330200" lvl="0" marL="457200" rtl="0" algn="l">
              <a:spcBef>
                <a:spcPts val="1200"/>
              </a:spcBef>
              <a:spcAft>
                <a:spcPts val="0"/>
              </a:spcAft>
              <a:buClr>
                <a:schemeClr val="dk1"/>
              </a:buClr>
              <a:buSzPts val="1600"/>
              <a:buFont typeface="Montserrat Medium"/>
              <a:buChar char="-"/>
            </a:pPr>
            <a:r>
              <a:rPr lang="id" sz="1600">
                <a:solidFill>
                  <a:schemeClr val="dk1"/>
                </a:solidFill>
                <a:latin typeface="Montserrat Medium"/>
                <a:ea typeface="Montserrat Medium"/>
                <a:cs typeface="Montserrat Medium"/>
                <a:sym typeface="Montserrat Medium"/>
              </a:rPr>
              <a:t>Cluster 3 </a:t>
            </a:r>
            <a:endParaRPr sz="1600">
              <a:solidFill>
                <a:schemeClr val="dk1"/>
              </a:solidFill>
              <a:latin typeface="Montserrat Medium"/>
              <a:ea typeface="Montserrat Medium"/>
              <a:cs typeface="Montserrat Medium"/>
              <a:sym typeface="Montserrat Medium"/>
            </a:endParaRPr>
          </a:p>
          <a:p>
            <a:pPr indent="0" lvl="0" marL="457200" rtl="0" algn="l">
              <a:spcBef>
                <a:spcPts val="1200"/>
              </a:spcBef>
              <a:spcAft>
                <a:spcPts val="0"/>
              </a:spcAft>
              <a:buNone/>
            </a:pPr>
            <a:r>
              <a:rPr lang="id" sz="1600">
                <a:solidFill>
                  <a:schemeClr val="dk1"/>
                </a:solidFill>
                <a:latin typeface="Montserrat Medium"/>
                <a:ea typeface="Montserrat Medium"/>
                <a:cs typeface="Montserrat Medium"/>
                <a:sym typeface="Montserrat Medium"/>
              </a:rPr>
              <a:t>(Produktivitas Sedang)</a:t>
            </a:r>
            <a:endParaRPr sz="1600">
              <a:solidFill>
                <a:schemeClr val="dk1"/>
              </a:solidFill>
              <a:latin typeface="Montserrat Medium"/>
              <a:ea typeface="Montserrat Medium"/>
              <a:cs typeface="Montserrat Medium"/>
              <a:sym typeface="Montserrat Medium"/>
            </a:endParaRPr>
          </a:p>
          <a:p>
            <a:pPr indent="0" lvl="0" marL="0" rtl="0" algn="l">
              <a:spcBef>
                <a:spcPts val="1200"/>
              </a:spcBef>
              <a:spcAft>
                <a:spcPts val="1200"/>
              </a:spcAft>
              <a:buNone/>
            </a:pPr>
            <a:r>
              <a:t/>
            </a:r>
            <a:endParaRPr sz="1600">
              <a:solidFill>
                <a:schemeClr val="dk1"/>
              </a:solidFill>
              <a:latin typeface="Montserrat Medium"/>
              <a:ea typeface="Montserrat Medium"/>
              <a:cs typeface="Montserrat Medium"/>
              <a:sym typeface="Montserrat Medium"/>
            </a:endParaRPr>
          </a:p>
        </p:txBody>
      </p:sp>
      <p:sp>
        <p:nvSpPr>
          <p:cNvPr id="236" name="Google Shape;236;g13ac2204b1d_0_25"/>
          <p:cNvSpPr txBox="1"/>
          <p:nvPr/>
        </p:nvSpPr>
        <p:spPr>
          <a:xfrm>
            <a:off x="182125" y="4367700"/>
            <a:ext cx="7399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id" sz="1200">
                <a:solidFill>
                  <a:schemeClr val="dk1"/>
                </a:solidFill>
                <a:latin typeface="Montserrat Medium"/>
                <a:ea typeface="Montserrat Medium"/>
                <a:cs typeface="Montserrat Medium"/>
                <a:sym typeface="Montserrat Medium"/>
              </a:rPr>
              <a:t>* Semakin rendah absent hours karyawan semakin tinggi produktivitas</a:t>
            </a:r>
            <a:endParaRPr sz="12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g13a057cd4c0_2_78"/>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2" name="Google Shape;242;g13a057cd4c0_2_78"/>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sp>
        <p:nvSpPr>
          <p:cNvPr id="243" name="Google Shape;243;g13a057cd4c0_2_78"/>
          <p:cNvSpPr txBox="1"/>
          <p:nvPr/>
        </p:nvSpPr>
        <p:spPr>
          <a:xfrm>
            <a:off x="3271350" y="317875"/>
            <a:ext cx="3383400" cy="78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CLUSTERING</a:t>
            </a:r>
            <a:endParaRPr sz="3000">
              <a:solidFill>
                <a:schemeClr val="dk1"/>
              </a:solidFill>
              <a:latin typeface="Montserrat Medium"/>
              <a:ea typeface="Montserrat Medium"/>
              <a:cs typeface="Montserrat Medium"/>
              <a:sym typeface="Montserrat Medium"/>
            </a:endParaRPr>
          </a:p>
        </p:txBody>
      </p:sp>
      <p:pic>
        <p:nvPicPr>
          <p:cNvPr id="244" name="Google Shape;244;g13a057cd4c0_2_78"/>
          <p:cNvPicPr preferRelativeResize="0"/>
          <p:nvPr/>
        </p:nvPicPr>
        <p:blipFill rotWithShape="1">
          <a:blip r:embed="rId4">
            <a:alphaModFix/>
          </a:blip>
          <a:srcRect b="13785" l="27522" r="4836" t="18969"/>
          <a:stretch/>
        </p:blipFill>
        <p:spPr>
          <a:xfrm>
            <a:off x="150075" y="1438850"/>
            <a:ext cx="4396608" cy="2457475"/>
          </a:xfrm>
          <a:prstGeom prst="rect">
            <a:avLst/>
          </a:prstGeom>
          <a:noFill/>
          <a:ln>
            <a:noFill/>
          </a:ln>
        </p:spPr>
      </p:pic>
      <p:pic>
        <p:nvPicPr>
          <p:cNvPr id="245" name="Google Shape;245;g13a057cd4c0_2_78"/>
          <p:cNvPicPr preferRelativeResize="0"/>
          <p:nvPr/>
        </p:nvPicPr>
        <p:blipFill rotWithShape="1">
          <a:blip r:embed="rId5">
            <a:alphaModFix/>
          </a:blip>
          <a:srcRect b="13949" l="27304" r="9913" t="19241"/>
          <a:stretch/>
        </p:blipFill>
        <p:spPr>
          <a:xfrm>
            <a:off x="4783850" y="1438850"/>
            <a:ext cx="4186513" cy="2504824"/>
          </a:xfrm>
          <a:prstGeom prst="rect">
            <a:avLst/>
          </a:prstGeom>
          <a:noFill/>
          <a:ln>
            <a:noFill/>
          </a:ln>
        </p:spPr>
      </p:pic>
      <p:sp>
        <p:nvSpPr>
          <p:cNvPr id="246" name="Google Shape;246;g13a057cd4c0_2_78"/>
          <p:cNvSpPr txBox="1"/>
          <p:nvPr/>
        </p:nvSpPr>
        <p:spPr>
          <a:xfrm>
            <a:off x="1798650" y="4017925"/>
            <a:ext cx="5964000" cy="789000"/>
          </a:xfrm>
          <a:prstGeom prst="rect">
            <a:avLst/>
          </a:prstGeom>
          <a:noFill/>
          <a:ln>
            <a:noFill/>
          </a:ln>
        </p:spPr>
        <p:txBody>
          <a:bodyPr anchorCtr="0" anchor="t" bIns="91425" lIns="91425" spcFirstLastPara="1" rIns="91425" wrap="square" tIns="91425">
            <a:normAutofit/>
          </a:bodyPr>
          <a:lstStyle/>
          <a:p>
            <a:pPr indent="0" lvl="0" marL="457200" rtl="0" algn="ctr">
              <a:lnSpc>
                <a:spcPct val="115000"/>
              </a:lnSpc>
              <a:spcBef>
                <a:spcPts val="0"/>
              </a:spcBef>
              <a:spcAft>
                <a:spcPts val="1200"/>
              </a:spcAft>
              <a:buNone/>
            </a:pPr>
            <a:r>
              <a:rPr lang="id" sz="1600">
                <a:solidFill>
                  <a:schemeClr val="dk1"/>
                </a:solidFill>
                <a:latin typeface="Montserrat Medium"/>
                <a:ea typeface="Montserrat Medium"/>
                <a:cs typeface="Montserrat Medium"/>
                <a:sym typeface="Montserrat Medium"/>
              </a:rPr>
              <a:t>Membandingkan cluster 1 (produktivitas tinggi) dengan cluster2 (produktivitas rendah)</a:t>
            </a:r>
            <a:endParaRPr sz="16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13ac2204b1d_0_16"/>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2" name="Google Shape;252;g13ac2204b1d_0_16"/>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sp>
        <p:nvSpPr>
          <p:cNvPr id="253" name="Google Shape;253;g13ac2204b1d_0_16"/>
          <p:cNvSpPr txBox="1"/>
          <p:nvPr/>
        </p:nvSpPr>
        <p:spPr>
          <a:xfrm>
            <a:off x="3271350" y="89275"/>
            <a:ext cx="3383400" cy="78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CONCLUSION</a:t>
            </a:r>
            <a:endParaRPr sz="3000">
              <a:solidFill>
                <a:schemeClr val="dk1"/>
              </a:solidFill>
              <a:latin typeface="Montserrat Medium"/>
              <a:ea typeface="Montserrat Medium"/>
              <a:cs typeface="Montserrat Medium"/>
              <a:sym typeface="Montserrat Medium"/>
            </a:endParaRPr>
          </a:p>
        </p:txBody>
      </p:sp>
      <p:sp>
        <p:nvSpPr>
          <p:cNvPr id="254" name="Google Shape;254;g13ac2204b1d_0_16"/>
          <p:cNvSpPr txBox="1"/>
          <p:nvPr/>
        </p:nvSpPr>
        <p:spPr>
          <a:xfrm>
            <a:off x="645000" y="803825"/>
            <a:ext cx="78540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sz="1600">
                <a:solidFill>
                  <a:schemeClr val="dk1"/>
                </a:solidFill>
                <a:latin typeface="Montserrat Medium"/>
                <a:ea typeface="Montserrat Medium"/>
                <a:cs typeface="Montserrat Medium"/>
                <a:sym typeface="Montserrat Medium"/>
              </a:rPr>
              <a:t>Berdasarkan hasil analisis dari departemen sales, kami menemukan bahwa selama setahun kedepan hasil penjualan akan meningkat. Oleh karena itu perlu dilakukan pengoptimalisasian pada masing-masing departemen terkait, diantaranya:</a:t>
            </a:r>
            <a:endParaRPr sz="1600">
              <a:solidFill>
                <a:schemeClr val="dk1"/>
              </a:solidFill>
              <a:latin typeface="Montserrat Medium"/>
              <a:ea typeface="Montserrat Medium"/>
              <a:cs typeface="Montserrat Medium"/>
              <a:sym typeface="Montserrat Medium"/>
            </a:endParaRPr>
          </a:p>
          <a:p>
            <a:pPr indent="-330200" lvl="0" marL="457200" rtl="0" algn="l">
              <a:spcBef>
                <a:spcPts val="0"/>
              </a:spcBef>
              <a:spcAft>
                <a:spcPts val="0"/>
              </a:spcAft>
              <a:buClr>
                <a:schemeClr val="dk1"/>
              </a:buClr>
              <a:buSzPts val="1600"/>
              <a:buFont typeface="Montserrat Medium"/>
              <a:buChar char="-"/>
            </a:pPr>
            <a:r>
              <a:rPr lang="id" sz="1600">
                <a:solidFill>
                  <a:schemeClr val="dk1"/>
                </a:solidFill>
                <a:latin typeface="Montserrat Medium"/>
                <a:ea typeface="Montserrat Medium"/>
                <a:cs typeface="Montserrat Medium"/>
                <a:sym typeface="Montserrat Medium"/>
              </a:rPr>
              <a:t>Marketing : Ditemukan bahwa perkembangan jumlah pengguna baru setiap bulannya akan tetap konstan, namun jumlah unique traffic akan meningkat. Untuk membuat hasil tersebut lebih baik dapat difokuskan untuk online ads berupa adwords dan email dengan konten produk terpopuler</a:t>
            </a:r>
            <a:endParaRPr sz="1600">
              <a:solidFill>
                <a:schemeClr val="dk1"/>
              </a:solidFill>
              <a:latin typeface="Montserrat Medium"/>
              <a:ea typeface="Montserrat Medium"/>
              <a:cs typeface="Montserrat Medium"/>
              <a:sym typeface="Montserrat Medium"/>
            </a:endParaRPr>
          </a:p>
          <a:p>
            <a:pPr indent="-330200" lvl="0" marL="457200" rtl="0" algn="l">
              <a:spcBef>
                <a:spcPts val="0"/>
              </a:spcBef>
              <a:spcAft>
                <a:spcPts val="0"/>
              </a:spcAft>
              <a:buClr>
                <a:schemeClr val="dk1"/>
              </a:buClr>
              <a:buSzPts val="1600"/>
              <a:buFont typeface="Montserrat Medium"/>
              <a:buChar char="-"/>
            </a:pPr>
            <a:r>
              <a:rPr lang="id" sz="1600">
                <a:solidFill>
                  <a:schemeClr val="dk1"/>
                </a:solidFill>
                <a:latin typeface="Montserrat Medium"/>
                <a:ea typeface="Montserrat Medium"/>
                <a:cs typeface="Montserrat Medium"/>
                <a:sym typeface="Montserrat Medium"/>
              </a:rPr>
              <a:t>Product: Berdasarkan departemen produk, yang termasuk high performance produk yaitu produk sweater, outerwear dan coats, serta jeans. sehingga departemen produk menyarankan untuk meningkatkan penjualan pada produk tersebut.</a:t>
            </a:r>
            <a:endParaRPr sz="1600">
              <a:solidFill>
                <a:schemeClr val="dk1"/>
              </a:solidFill>
              <a:latin typeface="Montserrat Medium"/>
              <a:ea typeface="Montserrat Medium"/>
              <a:cs typeface="Montserrat Medium"/>
              <a:sym typeface="Montserrat Medium"/>
            </a:endParaRPr>
          </a:p>
          <a:p>
            <a:pPr indent="-330200" lvl="0" marL="457200" rtl="0" algn="l">
              <a:spcBef>
                <a:spcPts val="0"/>
              </a:spcBef>
              <a:spcAft>
                <a:spcPts val="0"/>
              </a:spcAft>
              <a:buClr>
                <a:schemeClr val="dk1"/>
              </a:buClr>
              <a:buSzPts val="1600"/>
              <a:buFont typeface="Montserrat Medium"/>
              <a:buChar char="-"/>
            </a:pPr>
            <a:r>
              <a:rPr lang="id" sz="1600">
                <a:solidFill>
                  <a:schemeClr val="dk1"/>
                </a:solidFill>
                <a:latin typeface="Montserrat Medium"/>
                <a:ea typeface="Montserrat Medium"/>
                <a:cs typeface="Montserrat Medium"/>
                <a:sym typeface="Montserrat Medium"/>
              </a:rPr>
              <a:t>HR: Meningkatkan tingkat produktivitas karyawan pada masing-masing distribution centers dengan menganalisis dan membandingkan cluster dengan produktivitas tinggi dengan cluster yang memiliki produktivitas rendah.</a:t>
            </a:r>
            <a:endParaRPr sz="16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13a057cd4c0_2_69"/>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g13a057cd4c0_2_69"/>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sp>
        <p:nvSpPr>
          <p:cNvPr id="261" name="Google Shape;261;g13a057cd4c0_2_69"/>
          <p:cNvSpPr/>
          <p:nvPr/>
        </p:nvSpPr>
        <p:spPr>
          <a:xfrm>
            <a:off x="0" y="0"/>
            <a:ext cx="9144000" cy="5143500"/>
          </a:xfrm>
          <a:prstGeom prst="rect">
            <a:avLst/>
          </a:prstGeom>
          <a:solidFill>
            <a:srgbClr val="D4CDC2"/>
          </a:solidFill>
          <a:ln cap="flat" cmpd="sng" w="9525">
            <a:solidFill>
              <a:srgbClr val="D4CD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g13a057cd4c0_2_69"/>
          <p:cNvPicPr preferRelativeResize="0"/>
          <p:nvPr/>
        </p:nvPicPr>
        <p:blipFill rotWithShape="1">
          <a:blip r:embed="rId3">
            <a:alphaModFix/>
          </a:blip>
          <a:srcRect b="0" l="0" r="0" t="0"/>
          <a:stretch/>
        </p:blipFill>
        <p:spPr>
          <a:xfrm>
            <a:off x="423154" y="136363"/>
            <a:ext cx="765870" cy="764374"/>
          </a:xfrm>
          <a:prstGeom prst="rect">
            <a:avLst/>
          </a:prstGeom>
          <a:noFill/>
          <a:ln>
            <a:noFill/>
          </a:ln>
        </p:spPr>
      </p:pic>
      <p:sp>
        <p:nvSpPr>
          <p:cNvPr id="263" name="Google Shape;263;g13a057cd4c0_2_69"/>
          <p:cNvSpPr txBox="1"/>
          <p:nvPr/>
        </p:nvSpPr>
        <p:spPr>
          <a:xfrm>
            <a:off x="2880300" y="2023325"/>
            <a:ext cx="3383400" cy="7800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THANK YOU</a:t>
            </a:r>
            <a:endParaRPr sz="30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3"/>
          <p:cNvSpPr txBox="1"/>
          <p:nvPr/>
        </p:nvSpPr>
        <p:spPr>
          <a:xfrm>
            <a:off x="745625" y="1276400"/>
            <a:ext cx="4461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
          <p:cNvSpPr txBox="1"/>
          <p:nvPr/>
        </p:nvSpPr>
        <p:spPr>
          <a:xfrm>
            <a:off x="1275300" y="1639650"/>
            <a:ext cx="3697200" cy="7800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AGENDA</a:t>
            </a:r>
            <a:endParaRPr sz="3000">
              <a:solidFill>
                <a:schemeClr val="dk1"/>
              </a:solidFill>
              <a:latin typeface="Montserrat Medium"/>
              <a:ea typeface="Montserrat Medium"/>
              <a:cs typeface="Montserrat Medium"/>
              <a:sym typeface="Montserrat Medium"/>
            </a:endParaRPr>
          </a:p>
        </p:txBody>
      </p:sp>
      <p:pic>
        <p:nvPicPr>
          <p:cNvPr id="71" name="Google Shape;71;p3"/>
          <p:cNvPicPr preferRelativeResize="0"/>
          <p:nvPr/>
        </p:nvPicPr>
        <p:blipFill>
          <a:blip r:embed="rId4">
            <a:alphaModFix/>
          </a:blip>
          <a:stretch>
            <a:fillRect/>
          </a:stretch>
        </p:blipFill>
        <p:spPr>
          <a:xfrm>
            <a:off x="4597025" y="1219200"/>
            <a:ext cx="3632575" cy="3632575"/>
          </a:xfrm>
          <a:prstGeom prst="rect">
            <a:avLst/>
          </a:prstGeom>
          <a:noFill/>
          <a:ln>
            <a:noFill/>
          </a:ln>
        </p:spPr>
      </p:pic>
      <p:sp>
        <p:nvSpPr>
          <p:cNvPr id="72" name="Google Shape;72;p3"/>
          <p:cNvSpPr txBox="1"/>
          <p:nvPr/>
        </p:nvSpPr>
        <p:spPr>
          <a:xfrm>
            <a:off x="1054425" y="2581450"/>
            <a:ext cx="48123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id">
                <a:solidFill>
                  <a:schemeClr val="dk1"/>
                </a:solidFill>
                <a:latin typeface="Montserrat Medium"/>
                <a:ea typeface="Montserrat Medium"/>
                <a:cs typeface="Montserrat Medium"/>
                <a:sym typeface="Montserrat Medium"/>
              </a:rPr>
              <a:t>BACKGROUND</a:t>
            </a:r>
            <a:endParaRPr>
              <a:solidFill>
                <a:schemeClr val="dk1"/>
              </a:solidFill>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Clr>
                <a:schemeClr val="dk1"/>
              </a:buClr>
              <a:buSzPts val="1400"/>
              <a:buFont typeface="Montserrat Medium"/>
              <a:buChar char="-"/>
            </a:pPr>
            <a:r>
              <a:rPr lang="id">
                <a:solidFill>
                  <a:schemeClr val="dk1"/>
                </a:solidFill>
                <a:latin typeface="Montserrat Medium"/>
                <a:ea typeface="Montserrat Medium"/>
                <a:cs typeface="Montserrat Medium"/>
                <a:sym typeface="Montserrat Medium"/>
              </a:rPr>
              <a:t>OUR METHODOLOGY</a:t>
            </a:r>
            <a:endParaRPr>
              <a:solidFill>
                <a:schemeClr val="dk1"/>
              </a:solidFill>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Clr>
                <a:schemeClr val="dk1"/>
              </a:buClr>
              <a:buSzPts val="1400"/>
              <a:buFont typeface="Montserrat Medium"/>
              <a:buChar char="-"/>
            </a:pPr>
            <a:r>
              <a:rPr lang="id">
                <a:solidFill>
                  <a:schemeClr val="dk1"/>
                </a:solidFill>
                <a:latin typeface="Montserrat Medium"/>
                <a:ea typeface="Montserrat Medium"/>
                <a:cs typeface="Montserrat Medium"/>
                <a:sym typeface="Montserrat Medium"/>
              </a:rPr>
              <a:t>DEPARTMENTS OVERVIEW</a:t>
            </a:r>
            <a:endParaRPr>
              <a:solidFill>
                <a:schemeClr val="dk1"/>
              </a:solidFill>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Clr>
                <a:schemeClr val="dk1"/>
              </a:buClr>
              <a:buSzPts val="1400"/>
              <a:buFont typeface="Montserrat Medium"/>
              <a:buChar char="-"/>
            </a:pPr>
            <a:r>
              <a:rPr lang="id">
                <a:solidFill>
                  <a:schemeClr val="dk1"/>
                </a:solidFill>
                <a:latin typeface="Montserrat Medium"/>
                <a:ea typeface="Montserrat Medium"/>
                <a:cs typeface="Montserrat Medium"/>
                <a:sym typeface="Montserrat Medium"/>
              </a:rPr>
              <a:t>CONCLUSION</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4"/>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8" name="Google Shape;78;p4"/>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pic>
        <p:nvPicPr>
          <p:cNvPr id="79" name="Google Shape;79;p4"/>
          <p:cNvPicPr preferRelativeResize="0"/>
          <p:nvPr/>
        </p:nvPicPr>
        <p:blipFill rotWithShape="1">
          <a:blip r:embed="rId3">
            <a:alphaModFix/>
          </a:blip>
          <a:srcRect b="0" l="0" r="0" t="0"/>
          <a:stretch/>
        </p:blipFill>
        <p:spPr>
          <a:xfrm>
            <a:off x="423154" y="136363"/>
            <a:ext cx="765870" cy="764374"/>
          </a:xfrm>
          <a:prstGeom prst="rect">
            <a:avLst/>
          </a:prstGeom>
          <a:noFill/>
          <a:ln>
            <a:noFill/>
          </a:ln>
        </p:spPr>
      </p:pic>
      <p:sp>
        <p:nvSpPr>
          <p:cNvPr id="80" name="Google Shape;80;p4"/>
          <p:cNvSpPr txBox="1"/>
          <p:nvPr/>
        </p:nvSpPr>
        <p:spPr>
          <a:xfrm>
            <a:off x="1883588" y="128550"/>
            <a:ext cx="3697200" cy="780000"/>
          </a:xfrm>
          <a:prstGeom prst="rect">
            <a:avLst/>
          </a:prstGeom>
          <a:noFill/>
          <a:ln>
            <a:noFill/>
          </a:ln>
        </p:spPr>
        <p:txBody>
          <a:bodyPr anchorCtr="0" anchor="t" bIns="91425" lIns="91425" spcFirstLastPara="1" rIns="91425" wrap="square" tIns="91425">
            <a:normAutofit/>
          </a:bodyPr>
          <a:lstStyle/>
          <a:p>
            <a:pPr indent="0" lvl="0" marL="0" rtl="0" algn="ctr">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BACKGROUND</a:t>
            </a:r>
            <a:endParaRPr sz="3000">
              <a:solidFill>
                <a:schemeClr val="dk1"/>
              </a:solidFill>
              <a:latin typeface="Montserrat Medium"/>
              <a:ea typeface="Montserrat Medium"/>
              <a:cs typeface="Montserrat Medium"/>
              <a:sym typeface="Montserrat Medium"/>
            </a:endParaRPr>
          </a:p>
        </p:txBody>
      </p:sp>
      <p:pic>
        <p:nvPicPr>
          <p:cNvPr id="81" name="Google Shape;81;p4"/>
          <p:cNvPicPr preferRelativeResize="0"/>
          <p:nvPr/>
        </p:nvPicPr>
        <p:blipFill>
          <a:blip r:embed="rId4">
            <a:alphaModFix/>
          </a:blip>
          <a:stretch>
            <a:fillRect/>
          </a:stretch>
        </p:blipFill>
        <p:spPr>
          <a:xfrm>
            <a:off x="6275340" y="0"/>
            <a:ext cx="2944860" cy="5143500"/>
          </a:xfrm>
          <a:prstGeom prst="rect">
            <a:avLst/>
          </a:prstGeom>
          <a:noFill/>
          <a:ln>
            <a:noFill/>
          </a:ln>
        </p:spPr>
      </p:pic>
      <p:sp>
        <p:nvSpPr>
          <p:cNvPr id="82" name="Google Shape;82;p4"/>
          <p:cNvSpPr txBox="1"/>
          <p:nvPr/>
        </p:nvSpPr>
        <p:spPr>
          <a:xfrm>
            <a:off x="745625" y="1090050"/>
            <a:ext cx="4835100" cy="3955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Clr>
                <a:schemeClr val="dk1"/>
              </a:buClr>
              <a:buSzPts val="1100"/>
              <a:buFont typeface="Arial"/>
              <a:buNone/>
            </a:pPr>
            <a:r>
              <a:rPr lang="id">
                <a:solidFill>
                  <a:schemeClr val="dk1"/>
                </a:solidFill>
                <a:latin typeface="Montserrat Medium"/>
                <a:ea typeface="Montserrat Medium"/>
                <a:cs typeface="Montserrat Medium"/>
                <a:sym typeface="Montserrat Medium"/>
              </a:rPr>
              <a:t>The Look merupakan sebuah perusahaan e-Commerce yang bergerak di bidang fashion. Selayaknya sebuah perusahaan komersil, penjualan menjadi salah satu fokus utama dari The Look. Oleh karena itu, pada analisis ini kami memfokuskan analisis dari tiap departemen untuk mendukung kinerja dari departemen sales, yang bertanggung jawab secara langsung terhadap hasil penjualan perusahaan. Setiap insight yang dihasilkan dari masing-masing departemen diharapkan dapat membantu kinerja dari departemen sales.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g13a057cd4c0_2_91"/>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g13a057cd4c0_2_91"/>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sp>
        <p:nvSpPr>
          <p:cNvPr id="89" name="Google Shape;89;g13a057cd4c0_2_91"/>
          <p:cNvSpPr txBox="1"/>
          <p:nvPr/>
        </p:nvSpPr>
        <p:spPr>
          <a:xfrm>
            <a:off x="1989305" y="191825"/>
            <a:ext cx="5165400" cy="764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852"/>
              <a:buNone/>
            </a:pPr>
            <a:r>
              <a:rPr lang="id" sz="3025">
                <a:solidFill>
                  <a:schemeClr val="dk1"/>
                </a:solidFill>
                <a:latin typeface="Montserrat Medium"/>
                <a:ea typeface="Montserrat Medium"/>
                <a:cs typeface="Montserrat Medium"/>
                <a:sym typeface="Montserrat Medium"/>
              </a:rPr>
              <a:t>OUR METHODOLOGY</a:t>
            </a:r>
            <a:endParaRPr sz="3025">
              <a:solidFill>
                <a:schemeClr val="dk1"/>
              </a:solidFill>
              <a:latin typeface="Montserrat Medium"/>
              <a:ea typeface="Montserrat Medium"/>
              <a:cs typeface="Montserrat Medium"/>
              <a:sym typeface="Montserrat Medium"/>
            </a:endParaRPr>
          </a:p>
        </p:txBody>
      </p:sp>
      <p:pic>
        <p:nvPicPr>
          <p:cNvPr id="90" name="Google Shape;90;g13a057cd4c0_2_91"/>
          <p:cNvPicPr preferRelativeResize="0"/>
          <p:nvPr/>
        </p:nvPicPr>
        <p:blipFill>
          <a:blip r:embed="rId4">
            <a:alphaModFix/>
          </a:blip>
          <a:stretch>
            <a:fillRect/>
          </a:stretch>
        </p:blipFill>
        <p:spPr>
          <a:xfrm>
            <a:off x="5129025" y="1190150"/>
            <a:ext cx="3870876" cy="3878426"/>
          </a:xfrm>
          <a:prstGeom prst="rect">
            <a:avLst/>
          </a:prstGeom>
          <a:noFill/>
          <a:ln>
            <a:noFill/>
          </a:ln>
        </p:spPr>
      </p:pic>
      <p:sp>
        <p:nvSpPr>
          <p:cNvPr id="91" name="Google Shape;91;g13a057cd4c0_2_91"/>
          <p:cNvSpPr txBox="1"/>
          <p:nvPr/>
        </p:nvSpPr>
        <p:spPr>
          <a:xfrm>
            <a:off x="1745500" y="1830000"/>
            <a:ext cx="3310200" cy="27243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0"/>
              </a:spcAft>
              <a:buNone/>
            </a:pPr>
            <a:r>
              <a:rPr lang="id" sz="2300">
                <a:solidFill>
                  <a:schemeClr val="dk1"/>
                </a:solidFill>
                <a:latin typeface="Montserrat Medium"/>
                <a:ea typeface="Montserrat Medium"/>
                <a:cs typeface="Montserrat Medium"/>
                <a:sym typeface="Montserrat Medium"/>
              </a:rPr>
              <a:t>CRISP-DM</a:t>
            </a:r>
            <a:endParaRPr sz="2300">
              <a:solidFill>
                <a:schemeClr val="dk1"/>
              </a:solidFill>
              <a:latin typeface="Montserrat Medium"/>
              <a:ea typeface="Montserrat Medium"/>
              <a:cs typeface="Montserrat Medium"/>
              <a:sym typeface="Montserrat Medium"/>
            </a:endParaRPr>
          </a:p>
          <a:p>
            <a:pPr indent="0" lvl="0" marL="457200" rtl="0" algn="l">
              <a:lnSpc>
                <a:spcPct val="100000"/>
              </a:lnSpc>
              <a:spcBef>
                <a:spcPts val="0"/>
              </a:spcBef>
              <a:spcAft>
                <a:spcPts val="0"/>
              </a:spcAft>
              <a:buNone/>
            </a:pPr>
            <a:r>
              <a:rPr lang="id">
                <a:solidFill>
                  <a:schemeClr val="dk1"/>
                </a:solidFill>
                <a:latin typeface="Montserrat Medium"/>
                <a:ea typeface="Montserrat Medium"/>
                <a:cs typeface="Montserrat Medium"/>
                <a:sym typeface="Montserrat Medium"/>
              </a:rPr>
              <a:t>(</a:t>
            </a:r>
            <a:r>
              <a:rPr i="1" lang="id">
                <a:solidFill>
                  <a:schemeClr val="dk1"/>
                </a:solidFill>
                <a:latin typeface="Montserrat Medium"/>
                <a:ea typeface="Montserrat Medium"/>
                <a:cs typeface="Montserrat Medium"/>
                <a:sym typeface="Montserrat Medium"/>
              </a:rPr>
              <a:t>Cross-Industry Standard Process for Data Mining </a:t>
            </a:r>
            <a:r>
              <a:rPr lang="id">
                <a:solidFill>
                  <a:schemeClr val="dk1"/>
                </a:solidFill>
                <a:latin typeface="Montserrat Medium"/>
                <a:ea typeface="Montserrat Medium"/>
                <a:cs typeface="Montserrat Medium"/>
                <a:sym typeface="Montserrat Medium"/>
              </a:rPr>
              <a:t>)</a:t>
            </a:r>
            <a:endParaRPr>
              <a:solidFill>
                <a:schemeClr val="dk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t/>
            </a:r>
            <a:endParaRPr>
              <a:solidFill>
                <a:schemeClr val="dk1"/>
              </a:solidFill>
              <a:latin typeface="Montserrat Medium"/>
              <a:ea typeface="Montserrat Medium"/>
              <a:cs typeface="Montserrat Medium"/>
              <a:sym typeface="Montserrat Medium"/>
            </a:endParaRPr>
          </a:p>
          <a:p>
            <a:pPr indent="0" lvl="0" marL="457200" rtl="0" algn="l">
              <a:lnSpc>
                <a:spcPct val="100000"/>
              </a:lnSpc>
              <a:spcBef>
                <a:spcPts val="0"/>
              </a:spcBef>
              <a:spcAft>
                <a:spcPts val="0"/>
              </a:spcAft>
              <a:buNone/>
            </a:pPr>
            <a:r>
              <a:rPr lang="id">
                <a:solidFill>
                  <a:schemeClr val="dk1"/>
                </a:solidFill>
                <a:latin typeface="Montserrat Medium"/>
                <a:ea typeface="Montserrat Medium"/>
                <a:cs typeface="Montserrat Medium"/>
                <a:sym typeface="Montserrat Medium"/>
              </a:rPr>
              <a:t>Sebuah metodologi data mining komprehensif dengan tujuan menyelesaikan persoalan dalam suatu proyek.</a:t>
            </a:r>
            <a:endParaRPr>
              <a:solidFill>
                <a:schemeClr val="dk1"/>
              </a:solidFill>
              <a:latin typeface="Montserrat Medium"/>
              <a:ea typeface="Montserrat Medium"/>
              <a:cs typeface="Montserrat Medium"/>
              <a:sym typeface="Montserrat Medium"/>
            </a:endParaRPr>
          </a:p>
          <a:p>
            <a:pPr indent="0" lvl="0" marL="457200" rtl="0" algn="l">
              <a:lnSpc>
                <a:spcPct val="150000"/>
              </a:lnSpc>
              <a:spcBef>
                <a:spcPts val="0"/>
              </a:spcBef>
              <a:spcAft>
                <a:spcPts val="0"/>
              </a:spcAft>
              <a:buNone/>
            </a:pPr>
            <a:r>
              <a:t/>
            </a:r>
            <a:endParaRPr sz="2300">
              <a:solidFill>
                <a:schemeClr val="dk1"/>
              </a:solidFill>
              <a:latin typeface="Montserrat Medium"/>
              <a:ea typeface="Montserrat Medium"/>
              <a:cs typeface="Montserrat Medium"/>
              <a:sym typeface="Montserrat Medium"/>
            </a:endParaRPr>
          </a:p>
        </p:txBody>
      </p:sp>
      <p:pic>
        <p:nvPicPr>
          <p:cNvPr id="92" name="Google Shape;92;g13a057cd4c0_2_91"/>
          <p:cNvPicPr preferRelativeResize="0"/>
          <p:nvPr/>
        </p:nvPicPr>
        <p:blipFill>
          <a:blip r:embed="rId5">
            <a:alphaModFix/>
          </a:blip>
          <a:stretch>
            <a:fillRect/>
          </a:stretch>
        </p:blipFill>
        <p:spPr>
          <a:xfrm>
            <a:off x="5" y="0"/>
            <a:ext cx="182499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13a057cd4c0_2_4"/>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8" name="Google Shape;98;g13a057cd4c0_2_4"/>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sp>
        <p:nvSpPr>
          <p:cNvPr id="99" name="Google Shape;99;g13a057cd4c0_2_4"/>
          <p:cNvSpPr/>
          <p:nvPr/>
        </p:nvSpPr>
        <p:spPr>
          <a:xfrm>
            <a:off x="4430100" y="0"/>
            <a:ext cx="4713900" cy="5143500"/>
          </a:xfrm>
          <a:prstGeom prst="rect">
            <a:avLst/>
          </a:prstGeom>
          <a:solidFill>
            <a:srgbClr val="D4CDC2"/>
          </a:solidFill>
          <a:ln cap="flat" cmpd="sng" w="9525">
            <a:solidFill>
              <a:srgbClr val="D4CDC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 name="Google Shape;100;g13a057cd4c0_2_4"/>
          <p:cNvPicPr preferRelativeResize="0"/>
          <p:nvPr/>
        </p:nvPicPr>
        <p:blipFill rotWithShape="1">
          <a:blip r:embed="rId3">
            <a:alphaModFix/>
          </a:blip>
          <a:srcRect b="0" l="0" r="0" t="0"/>
          <a:stretch/>
        </p:blipFill>
        <p:spPr>
          <a:xfrm>
            <a:off x="423154" y="136363"/>
            <a:ext cx="765870" cy="764374"/>
          </a:xfrm>
          <a:prstGeom prst="rect">
            <a:avLst/>
          </a:prstGeom>
          <a:noFill/>
          <a:ln>
            <a:noFill/>
          </a:ln>
        </p:spPr>
      </p:pic>
      <p:sp>
        <p:nvSpPr>
          <p:cNvPr id="101" name="Google Shape;101;g13a057cd4c0_2_4"/>
          <p:cNvSpPr txBox="1"/>
          <p:nvPr/>
        </p:nvSpPr>
        <p:spPr>
          <a:xfrm>
            <a:off x="1046700" y="1944450"/>
            <a:ext cx="3383400" cy="78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DEPARTMENTS</a:t>
            </a:r>
            <a:endParaRPr sz="30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OVERVIEW</a:t>
            </a:r>
            <a:endParaRPr sz="3000">
              <a:solidFill>
                <a:schemeClr val="dk1"/>
              </a:solidFill>
              <a:latin typeface="Montserrat Medium"/>
              <a:ea typeface="Montserrat Medium"/>
              <a:cs typeface="Montserrat Medium"/>
              <a:sym typeface="Montserrat Medium"/>
            </a:endParaRPr>
          </a:p>
        </p:txBody>
      </p:sp>
      <p:sp>
        <p:nvSpPr>
          <p:cNvPr id="102" name="Google Shape;102;g13a057cd4c0_2_4"/>
          <p:cNvSpPr txBox="1"/>
          <p:nvPr/>
        </p:nvSpPr>
        <p:spPr>
          <a:xfrm>
            <a:off x="4572000" y="1878150"/>
            <a:ext cx="48123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lang="id">
                <a:solidFill>
                  <a:schemeClr val="dk1"/>
                </a:solidFill>
                <a:latin typeface="Montserrat Medium"/>
                <a:ea typeface="Montserrat Medium"/>
                <a:cs typeface="Montserrat Medium"/>
                <a:sym typeface="Montserrat Medium"/>
              </a:rPr>
              <a:t>SALES DEPARTMENT</a:t>
            </a:r>
            <a:endParaRPr>
              <a:solidFill>
                <a:schemeClr val="dk1"/>
              </a:solidFill>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Clr>
                <a:schemeClr val="dk1"/>
              </a:buClr>
              <a:buSzPts val="1400"/>
              <a:buFont typeface="Montserrat Medium"/>
              <a:buChar char="-"/>
            </a:pPr>
            <a:r>
              <a:rPr lang="id">
                <a:solidFill>
                  <a:schemeClr val="dk1"/>
                </a:solidFill>
                <a:latin typeface="Montserrat Medium"/>
                <a:ea typeface="Montserrat Medium"/>
                <a:cs typeface="Montserrat Medium"/>
                <a:sym typeface="Montserrat Medium"/>
              </a:rPr>
              <a:t>MARKETING DEPARTMENT</a:t>
            </a:r>
            <a:endParaRPr>
              <a:solidFill>
                <a:schemeClr val="dk1"/>
              </a:solidFill>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Clr>
                <a:schemeClr val="dk1"/>
              </a:buClr>
              <a:buSzPts val="1400"/>
              <a:buFont typeface="Montserrat Medium"/>
              <a:buChar char="-"/>
            </a:pPr>
            <a:r>
              <a:rPr lang="id">
                <a:solidFill>
                  <a:schemeClr val="dk1"/>
                </a:solidFill>
                <a:latin typeface="Montserrat Medium"/>
                <a:ea typeface="Montserrat Medium"/>
                <a:cs typeface="Montserrat Medium"/>
                <a:sym typeface="Montserrat Medium"/>
              </a:rPr>
              <a:t>PRODUCT DEPARTMENT</a:t>
            </a:r>
            <a:endParaRPr>
              <a:solidFill>
                <a:schemeClr val="dk1"/>
              </a:solidFill>
              <a:latin typeface="Montserrat Medium"/>
              <a:ea typeface="Montserrat Medium"/>
              <a:cs typeface="Montserrat Medium"/>
              <a:sym typeface="Montserrat Medium"/>
            </a:endParaRPr>
          </a:p>
          <a:p>
            <a:pPr indent="-317500" lvl="0" marL="457200" rtl="0" algn="l">
              <a:lnSpc>
                <a:spcPct val="150000"/>
              </a:lnSpc>
              <a:spcBef>
                <a:spcPts val="0"/>
              </a:spcBef>
              <a:spcAft>
                <a:spcPts val="0"/>
              </a:spcAft>
              <a:buClr>
                <a:schemeClr val="dk1"/>
              </a:buClr>
              <a:buSzPts val="1400"/>
              <a:buFont typeface="Montserrat Medium"/>
              <a:buChar char="-"/>
            </a:pPr>
            <a:r>
              <a:rPr lang="id">
                <a:solidFill>
                  <a:schemeClr val="dk1"/>
                </a:solidFill>
                <a:latin typeface="Montserrat Medium"/>
                <a:ea typeface="Montserrat Medium"/>
                <a:cs typeface="Montserrat Medium"/>
                <a:sym typeface="Montserrat Medium"/>
              </a:rPr>
              <a:t>HUMAN RESOURCES DEPARTMENT</a:t>
            </a:r>
            <a:endParaRPr>
              <a:solidFill>
                <a:schemeClr val="dk1"/>
              </a:solidFill>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13a057cd4c0_2_25"/>
          <p:cNvSpPr txBox="1"/>
          <p:nvPr/>
        </p:nvSpPr>
        <p:spPr>
          <a:xfrm>
            <a:off x="745625" y="556025"/>
            <a:ext cx="4713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g13a057cd4c0_2_25"/>
          <p:cNvPicPr preferRelativeResize="0"/>
          <p:nvPr/>
        </p:nvPicPr>
        <p:blipFill rotWithShape="1">
          <a:blip r:embed="rId3">
            <a:alphaModFix/>
          </a:blip>
          <a:srcRect b="0" l="0" r="0" t="0"/>
          <a:stretch/>
        </p:blipFill>
        <p:spPr>
          <a:xfrm>
            <a:off x="8043754" y="325688"/>
            <a:ext cx="765870" cy="764374"/>
          </a:xfrm>
          <a:prstGeom prst="rect">
            <a:avLst/>
          </a:prstGeom>
          <a:noFill/>
          <a:ln>
            <a:noFill/>
          </a:ln>
        </p:spPr>
      </p:pic>
      <p:sp>
        <p:nvSpPr>
          <p:cNvPr id="109" name="Google Shape;109;g13a057cd4c0_2_25"/>
          <p:cNvSpPr/>
          <p:nvPr/>
        </p:nvSpPr>
        <p:spPr>
          <a:xfrm>
            <a:off x="4430100" y="0"/>
            <a:ext cx="4713900" cy="5075400"/>
          </a:xfrm>
          <a:prstGeom prst="rect">
            <a:avLst/>
          </a:prstGeom>
          <a:solidFill>
            <a:srgbClr val="D4CDC2"/>
          </a:solidFill>
          <a:ln cap="flat" cmpd="sng" w="9525">
            <a:solidFill>
              <a:srgbClr val="D4CDC2"/>
            </a:solidFill>
            <a:prstDash val="solid"/>
            <a:round/>
            <a:headEnd len="sm" w="sm" type="none"/>
            <a:tailEnd len="sm" w="sm" type="none"/>
          </a:ln>
        </p:spPr>
        <p:txBody>
          <a:bodyPr anchorCtr="0" anchor="ctr" bIns="91425" lIns="91425" spcFirstLastPara="1" rIns="91425" wrap="square" tIns="91425">
            <a:noAutofit/>
          </a:bodyPr>
          <a:lstStyle/>
          <a:p>
            <a:pPr indent="457200" lvl="0" marL="0" rtl="0" algn="l">
              <a:lnSpc>
                <a:spcPct val="150000"/>
              </a:lnSpc>
              <a:spcBef>
                <a:spcPts val="0"/>
              </a:spcBef>
              <a:spcAft>
                <a:spcPts val="0"/>
              </a:spcAft>
              <a:buClr>
                <a:schemeClr val="dk1"/>
              </a:buClr>
              <a:buSzPts val="1100"/>
              <a:buFont typeface="Arial"/>
              <a:buNone/>
            </a:pPr>
            <a:r>
              <a:rPr lang="id" sz="1800">
                <a:solidFill>
                  <a:schemeClr val="dk1"/>
                </a:solidFill>
                <a:latin typeface="Montserrat Medium"/>
                <a:ea typeface="Montserrat Medium"/>
                <a:cs typeface="Montserrat Medium"/>
                <a:sym typeface="Montserrat Medium"/>
              </a:rPr>
              <a:t>THE GOALS</a:t>
            </a:r>
            <a:endParaRPr b="1" sz="18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Clr>
                <a:schemeClr val="dk1"/>
              </a:buClr>
              <a:buSzPts val="1100"/>
              <a:buFont typeface="Arial"/>
              <a:buNone/>
            </a:pPr>
            <a:r>
              <a:rPr b="1" lang="id" sz="1800">
                <a:solidFill>
                  <a:schemeClr val="dk1"/>
                </a:solidFill>
                <a:latin typeface="Montserrat"/>
                <a:ea typeface="Montserrat"/>
                <a:cs typeface="Montserrat"/>
                <a:sym typeface="Montserrat"/>
              </a:rPr>
              <a:t>Menganalisis penjualan sales agar mencapai target dan untuk memprediksi penjualan tahun berikutnya.</a:t>
            </a:r>
            <a:endParaRPr b="1" sz="18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Clr>
                <a:schemeClr val="dk1"/>
              </a:buClr>
              <a:buSzPts val="1100"/>
              <a:buFont typeface="Arial"/>
              <a:buNone/>
            </a:pPr>
            <a:r>
              <a:rPr lang="id" sz="1800">
                <a:solidFill>
                  <a:schemeClr val="dk1"/>
                </a:solidFill>
                <a:latin typeface="Montserrat Medium"/>
                <a:ea typeface="Montserrat Medium"/>
                <a:cs typeface="Montserrat Medium"/>
                <a:sym typeface="Montserrat Medium"/>
              </a:rPr>
              <a:t>Dengan menganalisis pencapaian target dan memprediksi penjualan tahun depan kita bisa meningkatkan dan memantau yang di dataset atau barang apa saja yang cepat habis</a:t>
            </a:r>
            <a:endParaRPr sz="1800">
              <a:solidFill>
                <a:schemeClr val="dk1"/>
              </a:solidFill>
              <a:latin typeface="Montserrat Medium"/>
              <a:ea typeface="Montserrat Medium"/>
              <a:cs typeface="Montserrat Medium"/>
              <a:sym typeface="Montserrat Medium"/>
            </a:endParaRPr>
          </a:p>
        </p:txBody>
      </p:sp>
      <p:pic>
        <p:nvPicPr>
          <p:cNvPr id="110" name="Google Shape;110;g13a057cd4c0_2_25"/>
          <p:cNvPicPr preferRelativeResize="0"/>
          <p:nvPr/>
        </p:nvPicPr>
        <p:blipFill rotWithShape="1">
          <a:blip r:embed="rId3">
            <a:alphaModFix/>
          </a:blip>
          <a:srcRect b="0" l="0" r="0" t="0"/>
          <a:stretch/>
        </p:blipFill>
        <p:spPr>
          <a:xfrm>
            <a:off x="423154" y="136363"/>
            <a:ext cx="765870" cy="764374"/>
          </a:xfrm>
          <a:prstGeom prst="rect">
            <a:avLst/>
          </a:prstGeom>
          <a:noFill/>
          <a:ln>
            <a:noFill/>
          </a:ln>
        </p:spPr>
      </p:pic>
      <p:sp>
        <p:nvSpPr>
          <p:cNvPr id="111" name="Google Shape;111;g13a057cd4c0_2_25"/>
          <p:cNvSpPr txBox="1"/>
          <p:nvPr/>
        </p:nvSpPr>
        <p:spPr>
          <a:xfrm>
            <a:off x="1046700" y="1944450"/>
            <a:ext cx="3383400" cy="780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SALES</a:t>
            </a:r>
            <a:endParaRPr sz="3000">
              <a:solidFill>
                <a:schemeClr val="dk1"/>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id" sz="3000">
                <a:solidFill>
                  <a:schemeClr val="dk1"/>
                </a:solidFill>
                <a:latin typeface="Montserrat Medium"/>
                <a:ea typeface="Montserrat Medium"/>
                <a:cs typeface="Montserrat Medium"/>
                <a:sym typeface="Montserrat Medium"/>
              </a:rPr>
              <a:t>DEPARTMENT</a:t>
            </a:r>
            <a:endParaRPr sz="3000">
              <a:solidFill>
                <a:schemeClr val="dk1"/>
              </a:solidFill>
              <a:latin typeface="Montserrat Medium"/>
              <a:ea typeface="Montserrat Medium"/>
              <a:cs typeface="Montserrat Medium"/>
              <a:sym typeface="Montserra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8725f9a3b1fb446_0"/>
          <p:cNvSpPr txBox="1"/>
          <p:nvPr>
            <p:ph idx="1" type="body"/>
          </p:nvPr>
        </p:nvSpPr>
        <p:spPr>
          <a:xfrm>
            <a:off x="311700" y="546600"/>
            <a:ext cx="8520600" cy="40503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b="1" lang="id"/>
              <a:t>Berdasarkan hasil preprocessing </a:t>
            </a:r>
            <a:r>
              <a:rPr lang="id"/>
              <a:t>yang dilalukan untuk pemilihan model Forecasting dan timeseries, model terbaik yang di diperoleh yaitu  </a:t>
            </a:r>
            <a:r>
              <a:rPr b="1" lang="id"/>
              <a:t>Model linear regression dengan nilai regresi 0,08.</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45720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325755" lvl="0" marL="457200" rtl="0" algn="l">
              <a:spcBef>
                <a:spcPts val="0"/>
              </a:spcBef>
              <a:spcAft>
                <a:spcPts val="0"/>
              </a:spcAft>
              <a:buSzPct val="100000"/>
              <a:buChar char="●"/>
            </a:pPr>
            <a:r>
              <a:rPr b="1" lang="id"/>
              <a:t>Hasil evaluasi </a:t>
            </a:r>
            <a:r>
              <a:rPr lang="id"/>
              <a:t>Nilai regresi menunjukkan 0,8 yang mendekati angka 1, artinya variabel order ( variabel independent ) memiliki pengaruh besar terhadap variabel sale price ( variabel dependent )</a:t>
            </a:r>
            <a:endParaRPr/>
          </a:p>
          <a:p>
            <a:pPr indent="0" lvl="0" marL="457200" rtl="0" algn="l">
              <a:spcBef>
                <a:spcPts val="0"/>
              </a:spcBef>
              <a:spcAft>
                <a:spcPts val="0"/>
              </a:spcAft>
              <a:buNone/>
            </a:pPr>
            <a:r>
              <a:t/>
            </a:r>
            <a:endParaRPr b="1"/>
          </a:p>
        </p:txBody>
      </p:sp>
      <p:pic>
        <p:nvPicPr>
          <p:cNvPr id="117" name="Google Shape;117;g8725f9a3b1fb446_0"/>
          <p:cNvPicPr preferRelativeResize="0"/>
          <p:nvPr/>
        </p:nvPicPr>
        <p:blipFill>
          <a:blip r:embed="rId3">
            <a:alphaModFix/>
          </a:blip>
          <a:stretch>
            <a:fillRect/>
          </a:stretch>
        </p:blipFill>
        <p:spPr>
          <a:xfrm>
            <a:off x="602100" y="1518499"/>
            <a:ext cx="6655651" cy="137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8725f9a3b1fb446_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23" name="Google Shape;123;g8725f9a3b1fb446_7"/>
          <p:cNvSpPr txBox="1"/>
          <p:nvPr>
            <p:ph idx="2" type="body"/>
          </p:nvPr>
        </p:nvSpPr>
        <p:spPr>
          <a:xfrm>
            <a:off x="4767745" y="863550"/>
            <a:ext cx="39999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Char char="●"/>
            </a:pPr>
            <a:r>
              <a:rPr b="1" lang="id"/>
              <a:t>Visualisasi berdasarkan user </a:t>
            </a:r>
            <a:endParaRPr b="1"/>
          </a:p>
          <a:p>
            <a:pPr indent="0" lvl="0" marL="0" rtl="0" algn="l">
              <a:spcBef>
                <a:spcPts val="0"/>
              </a:spcBef>
              <a:spcAft>
                <a:spcPts val="0"/>
              </a:spcAft>
              <a:buNone/>
            </a:pPr>
            <a:r>
              <a:rPr lang="id"/>
              <a:t>Peningkatan user yang memesan setiap product yaitu sesuai dengan harga yang diinginkan </a:t>
            </a:r>
            <a:endParaRPr/>
          </a:p>
          <a:p>
            <a:pPr indent="-317500" lvl="0" marL="457200" rtl="0" algn="l">
              <a:spcBef>
                <a:spcPts val="0"/>
              </a:spcBef>
              <a:spcAft>
                <a:spcPts val="0"/>
              </a:spcAft>
              <a:buSzPts val="1400"/>
              <a:buChar char="●"/>
            </a:pPr>
            <a:r>
              <a:rPr b="1" lang="id"/>
              <a:t>Visualisasi berdasarkan order</a:t>
            </a:r>
            <a:endParaRPr b="1"/>
          </a:p>
          <a:p>
            <a:pPr indent="0" lvl="0" marL="0" rtl="0" algn="just">
              <a:spcBef>
                <a:spcPts val="0"/>
              </a:spcBef>
              <a:spcAft>
                <a:spcPts val="0"/>
              </a:spcAft>
              <a:buNone/>
            </a:pPr>
            <a:r>
              <a:rPr lang="id"/>
              <a:t>Order yang paling banyak didominasikan pada harga kurang dari 800 , sehingga dapat di asumsikan  bahwa orang akan Paling banyak  order di harga kurang dari 800 untuk masa yang akan datang</a:t>
            </a:r>
            <a:endParaRPr/>
          </a:p>
          <a:p>
            <a:pPr indent="-317500" lvl="0" marL="457200" rtl="0" algn="just">
              <a:spcBef>
                <a:spcPts val="0"/>
              </a:spcBef>
              <a:spcAft>
                <a:spcPts val="0"/>
              </a:spcAft>
              <a:buSzPts val="1400"/>
              <a:buChar char="●"/>
            </a:pPr>
            <a:r>
              <a:rPr b="1" lang="id"/>
              <a:t>Visualisasi berdasarkan status order</a:t>
            </a:r>
            <a:endParaRPr b="1"/>
          </a:p>
          <a:p>
            <a:pPr indent="0" lvl="0" marL="0" rtl="0" algn="just">
              <a:spcBef>
                <a:spcPts val="0"/>
              </a:spcBef>
              <a:spcAft>
                <a:spcPts val="0"/>
              </a:spcAft>
              <a:buNone/>
            </a:pPr>
            <a:r>
              <a:rPr lang="id"/>
              <a:t>Status order menunjukkan bahwa order completed dan grafik order paling tinggi berada di shipped , sehingga  dapat di asumsikan bahwa dengan begini penjualan akan meningkat atau melonjak</a:t>
            </a:r>
            <a:endParaRPr/>
          </a:p>
        </p:txBody>
      </p:sp>
      <p:pic>
        <p:nvPicPr>
          <p:cNvPr id="124" name="Google Shape;124;g8725f9a3b1fb446_7"/>
          <p:cNvPicPr preferRelativeResize="0"/>
          <p:nvPr/>
        </p:nvPicPr>
        <p:blipFill>
          <a:blip r:embed="rId3">
            <a:alphaModFix/>
          </a:blip>
          <a:stretch>
            <a:fillRect/>
          </a:stretch>
        </p:blipFill>
        <p:spPr>
          <a:xfrm>
            <a:off x="218626" y="618263"/>
            <a:ext cx="4186050" cy="3906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